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5"/>
  </p:sldMasterIdLst>
  <p:notesMasterIdLst>
    <p:notesMasterId r:id="rId24"/>
  </p:notesMasterIdLst>
  <p:sldIdLst>
    <p:sldId id="261" r:id="rId6"/>
    <p:sldId id="279" r:id="rId7"/>
    <p:sldId id="292" r:id="rId8"/>
    <p:sldId id="294" r:id="rId9"/>
    <p:sldId id="280" r:id="rId10"/>
    <p:sldId id="291" r:id="rId11"/>
    <p:sldId id="298" r:id="rId12"/>
    <p:sldId id="297" r:id="rId13"/>
    <p:sldId id="259" r:id="rId14"/>
    <p:sldId id="287" r:id="rId15"/>
    <p:sldId id="288" r:id="rId16"/>
    <p:sldId id="290" r:id="rId17"/>
    <p:sldId id="258" r:id="rId18"/>
    <p:sldId id="296" r:id="rId19"/>
    <p:sldId id="293" r:id="rId20"/>
    <p:sldId id="289" r:id="rId21"/>
    <p:sldId id="295" r:id="rId22"/>
    <p:sldId id="273" r:id="rId23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 and INSTRUCTIONS" id="{05500FCB-E53B-D04D-82CA-51F0140D22FE}">
          <p14:sldIdLst>
            <p14:sldId id="261"/>
            <p14:sldId id="279"/>
            <p14:sldId id="292"/>
            <p14:sldId id="294"/>
          </p14:sldIdLst>
        </p14:section>
        <p14:section name="TEMPLATE" id="{D5889D11-304D-6243-AE57-2F1B22C9EA73}">
          <p14:sldIdLst>
            <p14:sldId id="280"/>
            <p14:sldId id="291"/>
            <p14:sldId id="298"/>
            <p14:sldId id="297"/>
            <p14:sldId id="259"/>
            <p14:sldId id="287"/>
            <p14:sldId id="288"/>
            <p14:sldId id="290"/>
            <p14:sldId id="258"/>
            <p14:sldId id="296"/>
            <p14:sldId id="293"/>
            <p14:sldId id="289"/>
            <p14:sldId id="295"/>
          </p14:sldIdLst>
        </p14:section>
        <p14:section name="END SLIDE" id="{4C4AAE4A-8089-C643-A5A0-202A1E6D0FA4}">
          <p14:sldIdLst>
            <p14:sldId id="27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1522">
          <p15:clr>
            <a:srgbClr val="A4A3A4"/>
          </p15:clr>
        </p15:guide>
        <p15:guide id="4" pos="2869">
          <p15:clr>
            <a:srgbClr val="A4A3A4"/>
          </p15:clr>
        </p15:guide>
        <p15:guide id="5" pos="2862">
          <p15:clr>
            <a:srgbClr val="A4A3A4"/>
          </p15:clr>
        </p15:guide>
        <p15:guide id="6" pos="433">
          <p15:clr>
            <a:srgbClr val="A4A3A4"/>
          </p15:clr>
        </p15:guide>
        <p15:guide id="7" pos="61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EEF"/>
    <a:srgbClr val="2899FC"/>
    <a:srgbClr val="2690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72" autoAdjust="0"/>
    <p:restoredTop sz="93333"/>
  </p:normalViewPr>
  <p:slideViewPr>
    <p:cSldViewPr snapToGrid="0" snapToObjects="1" showGuides="1">
      <p:cViewPr>
        <p:scale>
          <a:sx n="145" d="100"/>
          <a:sy n="145" d="100"/>
        </p:scale>
        <p:origin x="1136" y="184"/>
      </p:cViewPr>
      <p:guideLst>
        <p:guide orient="horz" pos="1620"/>
        <p:guide pos="2880"/>
        <p:guide orient="horz" pos="1522"/>
        <p:guide pos="2869"/>
        <p:guide pos="2862"/>
        <p:guide pos="433"/>
        <p:guide pos="61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29" Type="http://schemas.microsoft.com/office/2015/10/relationships/revisionInfo" Target="revisionInfo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customXml" Target="../customXml/item4.xml"/><Relationship Id="rId5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B3B18D-59C2-934C-AB88-2F19D843FB48}" type="datetimeFigureOut">
              <a:rPr lang="en-US" smtClean="0"/>
              <a:t>6/2/19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B95E1F-0E16-9041-B7F2-F780B1DFE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20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95E1F-0E16-9041-B7F2-F780B1DFEBE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971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95E1F-0E16-9041-B7F2-F780B1DFEBE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159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95E1F-0E16-9041-B7F2-F780B1DFEBE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824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95E1F-0E16-9041-B7F2-F780B1DFEBE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0196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95E1F-0E16-9041-B7F2-F780B1DFEBE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3594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95E1F-0E16-9041-B7F2-F780B1DFEBE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722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96AA-8478-2146-B25B-AD2E1988584C}" type="datetimeFigureOut">
              <a:rPr lang="en-US" smtClean="0"/>
              <a:t>6/2/19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306C9-9015-2443-9079-7DD3ECAFD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006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96AA-8478-2146-B25B-AD2E1988584C}" type="datetimeFigureOut">
              <a:rPr lang="en-US" smtClean="0"/>
              <a:t>6/2/19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306C9-9015-2443-9079-7DD3ECAFD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85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96AA-8478-2146-B25B-AD2E1988584C}" type="datetimeFigureOut">
              <a:rPr lang="en-US" smtClean="0"/>
              <a:t>6/2/19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306C9-9015-2443-9079-7DD3ECAFD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209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96AA-8478-2146-B25B-AD2E1988584C}" type="datetimeFigureOut">
              <a:rPr lang="en-US" smtClean="0"/>
              <a:t>6/2/19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306C9-9015-2443-9079-7DD3ECAFD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749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96AA-8478-2146-B25B-AD2E1988584C}" type="datetimeFigureOut">
              <a:rPr lang="en-US" smtClean="0"/>
              <a:t>6/2/19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306C9-9015-2443-9079-7DD3ECAFD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248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96AA-8478-2146-B25B-AD2E1988584C}" type="datetimeFigureOut">
              <a:rPr lang="en-US" smtClean="0"/>
              <a:t>6/2/19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306C9-9015-2443-9079-7DD3ECAFD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836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96AA-8478-2146-B25B-AD2E1988584C}" type="datetimeFigureOut">
              <a:rPr lang="en-US" smtClean="0"/>
              <a:t>6/2/19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306C9-9015-2443-9079-7DD3ECAFD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034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96AA-8478-2146-B25B-AD2E1988584C}" type="datetimeFigureOut">
              <a:rPr lang="en-US" smtClean="0"/>
              <a:t>6/2/19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306C9-9015-2443-9079-7DD3ECAFD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031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96AA-8478-2146-B25B-AD2E1988584C}" type="datetimeFigureOut">
              <a:rPr lang="en-US" smtClean="0"/>
              <a:t>6/2/19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306C9-9015-2443-9079-7DD3ECAFD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449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96AA-8478-2146-B25B-AD2E1988584C}" type="datetimeFigureOut">
              <a:rPr lang="en-US" smtClean="0"/>
              <a:t>6/2/19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306C9-9015-2443-9079-7DD3ECAFD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6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96AA-8478-2146-B25B-AD2E1988584C}" type="datetimeFigureOut">
              <a:rPr lang="en-US" smtClean="0"/>
              <a:t>6/2/19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306C9-9015-2443-9079-7DD3ECAFD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911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A96AA-8478-2146-B25B-AD2E1988584C}" type="datetimeFigureOut">
              <a:rPr lang="en-US" smtClean="0"/>
              <a:t>6/2/19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306C9-9015-2443-9079-7DD3ECAFD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148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78230" cy="5196022"/>
          </a:xfrm>
          <a:prstGeom prst="rect">
            <a:avLst/>
          </a:prstGeom>
          <a:solidFill>
            <a:srgbClr val="00AE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97692" y="670524"/>
            <a:ext cx="8229600" cy="857250"/>
          </a:xfrm>
          <a:prstGeom prst="rect">
            <a:avLst/>
          </a:prstGeom>
        </p:spPr>
        <p:txBody>
          <a:bodyPr lIns="0" tIns="0" rIns="0" bIns="0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b="1" dirty="0" err="1" smtClean="0">
                <a:latin typeface="Arial" charset="0"/>
                <a:ea typeface="Arial" charset="0"/>
                <a:cs typeface="Arial" charset="0"/>
              </a:rPr>
              <a:t>Mobility</a:t>
            </a:r>
            <a:r>
              <a:rPr lang="fr-CH" b="1" dirty="0" smtClean="0">
                <a:latin typeface="Arial" charset="0"/>
                <a:ea typeface="Arial" charset="0"/>
                <a:cs typeface="Arial" charset="0"/>
              </a:rPr>
              <a:t> UX </a:t>
            </a:r>
            <a:r>
              <a:rPr lang="fr-CH" b="1" dirty="0" err="1" smtClean="0">
                <a:latin typeface="Arial" charset="0"/>
                <a:ea typeface="Arial" charset="0"/>
                <a:cs typeface="Arial" charset="0"/>
              </a:rPr>
              <a:t>Working</a:t>
            </a:r>
            <a:r>
              <a:rPr lang="fr-CH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CH" b="1" dirty="0" smtClean="0">
                <a:latin typeface="Arial" charset="0"/>
                <a:ea typeface="Arial" charset="0"/>
                <a:cs typeface="Arial" charset="0"/>
              </a:rPr>
              <a:t>Session 2</a:t>
            </a:r>
            <a:endParaRPr lang="en-US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28688" y="1597993"/>
            <a:ext cx="7060284" cy="1037434"/>
          </a:xfrm>
          <a:prstGeom prst="rect">
            <a:avLst/>
          </a:prstGeom>
        </p:spPr>
        <p:txBody>
          <a:bodyPr lIns="0" tIns="0" rIns="0" bIns="0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Focus on analysis and recommendations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pPr marL="401638" indent="-401638">
              <a:lnSpc>
                <a:spcPct val="100000"/>
              </a:lnSpc>
              <a:buFont typeface="Arial"/>
              <a:buChar char="•"/>
            </a:pP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pPr marL="401638" indent="-401638">
              <a:lnSpc>
                <a:spcPct val="100000"/>
              </a:lnSpc>
              <a:buFont typeface="Arial"/>
              <a:buChar char="•"/>
            </a:pP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pPr marL="401638" indent="-401638">
              <a:lnSpc>
                <a:spcPct val="100000"/>
              </a:lnSpc>
              <a:buFont typeface="Arial"/>
              <a:buChar char="•"/>
            </a:pP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pPr marL="401638" indent="-401638">
              <a:lnSpc>
                <a:spcPct val="100000"/>
              </a:lnSpc>
              <a:buFont typeface="Arial"/>
              <a:buChar char="•"/>
            </a:pPr>
            <a:endParaRPr lang="en-US" sz="20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206" y="3873750"/>
            <a:ext cx="4938077" cy="776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75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AE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>
              <a:solidFill>
                <a:srgbClr val="00AEEF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10462" y="461471"/>
            <a:ext cx="7612743" cy="635850"/>
          </a:xfrm>
          <a:prstGeom prst="rect">
            <a:avLst/>
          </a:prstGeom>
        </p:spPr>
        <p:txBody>
          <a:bodyPr lIns="0" tIns="0" rIns="0" bIns="0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3200" dirty="0" err="1" smtClean="0">
                <a:latin typeface="Arial" charset="0"/>
                <a:ea typeface="Arial" charset="0"/>
                <a:cs typeface="Arial" charset="0"/>
              </a:rPr>
              <a:t>Themes</a:t>
            </a:r>
            <a:r>
              <a:rPr lang="fr-CH" sz="3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CH" sz="2400" dirty="0" smtClean="0">
                <a:latin typeface="Arial" charset="0"/>
                <a:ea typeface="Arial" charset="0"/>
                <a:cs typeface="Arial" charset="0"/>
              </a:rPr>
              <a:t>(</a:t>
            </a:r>
            <a:r>
              <a:rPr lang="fr-CH" sz="2400" dirty="0" err="1" smtClean="0">
                <a:latin typeface="Arial" charset="0"/>
                <a:ea typeface="Arial" charset="0"/>
                <a:cs typeface="Arial" charset="0"/>
              </a:rPr>
              <a:t>categories</a:t>
            </a:r>
            <a:r>
              <a:rPr lang="fr-CH" sz="2400" dirty="0" smtClean="0">
                <a:latin typeface="Arial" charset="0"/>
                <a:ea typeface="Arial" charset="0"/>
                <a:cs typeface="Arial" charset="0"/>
              </a:rPr>
              <a:t> of key issues, challenges)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41458" y="1097321"/>
            <a:ext cx="3373491" cy="3307561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sz="1600" dirty="0" err="1" smtClean="0">
                <a:latin typeface="Arial" charset="0"/>
                <a:ea typeface="Arial" charset="0"/>
                <a:cs typeface="Arial" charset="0"/>
              </a:rPr>
              <a:t>Clarity</a:t>
            </a:r>
            <a:endParaRPr lang="fr-CH" sz="160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fr-CH" sz="1600" dirty="0" smtClean="0">
                <a:latin typeface="Arial" charset="0"/>
                <a:ea typeface="Arial" charset="0"/>
                <a:cs typeface="Arial" charset="0"/>
              </a:rPr>
              <a:t>Communications</a:t>
            </a:r>
          </a:p>
          <a:p>
            <a:r>
              <a:rPr lang="fr-CH" sz="1600" dirty="0" err="1" smtClean="0">
                <a:latin typeface="Arial" charset="0"/>
                <a:ea typeface="Arial" charset="0"/>
                <a:cs typeface="Arial" charset="0"/>
              </a:rPr>
              <a:t>Transparency</a:t>
            </a:r>
            <a:endParaRPr lang="fr-CH" sz="160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fr-CH" sz="1600" dirty="0" smtClean="0">
                <a:latin typeface="Arial" charset="0"/>
                <a:ea typeface="Arial" charset="0"/>
                <a:cs typeface="Arial" charset="0"/>
              </a:rPr>
              <a:t>Networking (</a:t>
            </a:r>
            <a:r>
              <a:rPr lang="fr-CH" sz="1600" dirty="0" err="1" smtClean="0">
                <a:latin typeface="Arial" charset="0"/>
                <a:ea typeface="Arial" charset="0"/>
                <a:cs typeface="Arial" charset="0"/>
              </a:rPr>
              <a:t>who</a:t>
            </a:r>
            <a:r>
              <a:rPr lang="fr-CH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CH" sz="1600" dirty="0" err="1" smtClean="0">
                <a:latin typeface="Arial" charset="0"/>
                <a:ea typeface="Arial" charset="0"/>
                <a:cs typeface="Arial" charset="0"/>
              </a:rPr>
              <a:t>you</a:t>
            </a:r>
            <a:r>
              <a:rPr lang="fr-CH" sz="1600" dirty="0" smtClean="0">
                <a:latin typeface="Arial" charset="0"/>
                <a:ea typeface="Arial" charset="0"/>
                <a:cs typeface="Arial" charset="0"/>
              </a:rPr>
              <a:t> know)</a:t>
            </a:r>
          </a:p>
          <a:p>
            <a:r>
              <a:rPr lang="fr-CH" sz="1600" dirty="0" err="1" smtClean="0">
                <a:latin typeface="Arial" charset="0"/>
                <a:ea typeface="Arial" charset="0"/>
                <a:cs typeface="Arial" charset="0"/>
              </a:rPr>
              <a:t>Supply</a:t>
            </a:r>
            <a:r>
              <a:rPr lang="fr-CH" sz="1600" dirty="0" smtClean="0">
                <a:latin typeface="Arial" charset="0"/>
                <a:ea typeface="Arial" charset="0"/>
                <a:cs typeface="Arial" charset="0"/>
              </a:rPr>
              <a:t> and </a:t>
            </a:r>
            <a:r>
              <a:rPr lang="fr-CH" sz="1600" dirty="0" err="1" smtClean="0">
                <a:latin typeface="Arial" charset="0"/>
                <a:ea typeface="Arial" charset="0"/>
                <a:cs typeface="Arial" charset="0"/>
              </a:rPr>
              <a:t>demand</a:t>
            </a:r>
            <a:endParaRPr lang="fr-CH" sz="160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fr-CH" sz="1600" dirty="0" err="1" smtClean="0">
                <a:latin typeface="Arial" charset="0"/>
                <a:ea typeface="Arial" charset="0"/>
                <a:cs typeface="Arial" charset="0"/>
              </a:rPr>
              <a:t>Managerial</a:t>
            </a:r>
            <a:r>
              <a:rPr lang="fr-CH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CH" sz="1600" dirty="0" err="1" smtClean="0">
                <a:latin typeface="Arial" charset="0"/>
                <a:ea typeface="Arial" charset="0"/>
                <a:cs typeface="Arial" charset="0"/>
              </a:rPr>
              <a:t>roles</a:t>
            </a:r>
            <a:endParaRPr lang="fr-CH" sz="160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fr-CH" sz="1600" dirty="0" smtClean="0">
                <a:latin typeface="Arial" charset="0"/>
                <a:ea typeface="Arial" charset="0"/>
                <a:cs typeface="Arial" charset="0"/>
              </a:rPr>
              <a:t>Inter-</a:t>
            </a:r>
            <a:r>
              <a:rPr lang="fr-CH" sz="1600" dirty="0" err="1" smtClean="0">
                <a:latin typeface="Arial" charset="0"/>
                <a:ea typeface="Arial" charset="0"/>
                <a:cs typeface="Arial" charset="0"/>
              </a:rPr>
              <a:t>agency</a:t>
            </a:r>
            <a:r>
              <a:rPr lang="fr-CH" sz="1600" dirty="0" smtClean="0">
                <a:latin typeface="Arial" charset="0"/>
                <a:ea typeface="Arial" charset="0"/>
                <a:cs typeface="Arial" charset="0"/>
              </a:rPr>
              <a:t> issues</a:t>
            </a:r>
          </a:p>
          <a:p>
            <a:r>
              <a:rPr lang="fr-CH" sz="1600" dirty="0" smtClean="0">
                <a:latin typeface="Arial" charset="0"/>
                <a:ea typeface="Arial" charset="0"/>
                <a:cs typeface="Arial" charset="0"/>
              </a:rPr>
              <a:t>Application, performance, </a:t>
            </a:r>
            <a:r>
              <a:rPr lang="fr-CH" sz="1600" dirty="0" err="1" smtClean="0">
                <a:latin typeface="Arial" charset="0"/>
                <a:ea typeface="Arial" charset="0"/>
                <a:cs typeface="Arial" charset="0"/>
              </a:rPr>
              <a:t>stigmatization</a:t>
            </a:r>
            <a:endParaRPr lang="fr-CH" sz="160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fr-CH" sz="1600" dirty="0" err="1" smtClean="0">
                <a:latin typeface="Arial" charset="0"/>
                <a:ea typeface="Arial" charset="0"/>
                <a:cs typeface="Arial" charset="0"/>
              </a:rPr>
              <a:t>Career</a:t>
            </a:r>
            <a:r>
              <a:rPr lang="fr-CH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CH" sz="1600" dirty="0" err="1" smtClean="0">
                <a:latin typeface="Arial" charset="0"/>
                <a:ea typeface="Arial" charset="0"/>
                <a:cs typeface="Arial" charset="0"/>
              </a:rPr>
              <a:t>development</a:t>
            </a:r>
            <a:endParaRPr lang="fr-CH" sz="1600" dirty="0" smtClean="0">
              <a:latin typeface="Arial" charset="0"/>
              <a:ea typeface="Arial" charset="0"/>
              <a:cs typeface="Arial" charset="0"/>
            </a:endParaRPr>
          </a:p>
          <a:p>
            <a:endParaRPr lang="fr-CH" sz="1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75790" y="4758315"/>
            <a:ext cx="2133600" cy="273844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C15E4355-C1EE-2A42-B28B-63C6333920E9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4753551"/>
            <a:ext cx="2895600" cy="273844"/>
          </a:xfrm>
          <a:prstGeom prst="rect">
            <a:avLst/>
          </a:prstGeom>
        </p:spPr>
        <p:txBody>
          <a:bodyPr/>
          <a:lstStyle>
            <a:lvl1pPr algn="r">
              <a:defRPr sz="900" b="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Title of Presentation – </a:t>
            </a:r>
            <a:r>
              <a:rPr lang="en-US" b="1" dirty="0">
                <a:latin typeface="Arial" charset="0"/>
                <a:ea typeface="Arial" charset="0"/>
                <a:cs typeface="Arial" charset="0"/>
              </a:rPr>
              <a:t>UNICEF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| for every child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056407" y="1445989"/>
            <a:ext cx="3373491" cy="3307561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sz="1600" dirty="0" smtClean="0">
                <a:latin typeface="Arial" charset="0"/>
                <a:ea typeface="Arial" charset="0"/>
                <a:cs typeface="Arial" charset="0"/>
              </a:rPr>
              <a:t>Time</a:t>
            </a:r>
          </a:p>
          <a:p>
            <a:r>
              <a:rPr lang="fr-CH" sz="1600" dirty="0" err="1" smtClean="0">
                <a:latin typeface="Arial" charset="0"/>
                <a:ea typeface="Arial" charset="0"/>
                <a:cs typeface="Arial" charset="0"/>
              </a:rPr>
              <a:t>Organizational</a:t>
            </a:r>
            <a:endParaRPr lang="fr-CH" sz="1600" dirty="0">
              <a:latin typeface="Arial" charset="0"/>
              <a:ea typeface="Arial" charset="0"/>
              <a:cs typeface="Arial" charset="0"/>
            </a:endParaRPr>
          </a:p>
          <a:p>
            <a:r>
              <a:rPr lang="fr-CH" sz="1600" dirty="0" err="1" smtClean="0">
                <a:latin typeface="Arial" charset="0"/>
                <a:ea typeface="Arial" charset="0"/>
                <a:cs typeface="Arial" charset="0"/>
              </a:rPr>
              <a:t>Managed</a:t>
            </a:r>
            <a:r>
              <a:rPr lang="fr-CH" sz="1600" dirty="0" smtClean="0">
                <a:latin typeface="Arial" charset="0"/>
                <a:ea typeface="Arial" charset="0"/>
                <a:cs typeface="Arial" charset="0"/>
              </a:rPr>
              <a:t> rotation </a:t>
            </a:r>
            <a:r>
              <a:rPr lang="fr-CH" sz="1600" dirty="0" err="1" smtClean="0">
                <a:latin typeface="Arial" charset="0"/>
                <a:ea typeface="Arial" charset="0"/>
                <a:cs typeface="Arial" charset="0"/>
              </a:rPr>
              <a:t>process</a:t>
            </a:r>
            <a:r>
              <a:rPr lang="fr-CH" sz="1600" dirty="0" smtClean="0">
                <a:latin typeface="Arial" charset="0"/>
                <a:ea typeface="Arial" charset="0"/>
                <a:cs typeface="Arial" charset="0"/>
              </a:rPr>
              <a:t> and </a:t>
            </a:r>
            <a:r>
              <a:rPr lang="fr-CH" sz="1600" dirty="0" err="1" smtClean="0">
                <a:latin typeface="Arial" charset="0"/>
                <a:ea typeface="Arial" charset="0"/>
                <a:cs typeface="Arial" charset="0"/>
              </a:rPr>
              <a:t>rules</a:t>
            </a:r>
            <a:endParaRPr lang="fr-CH" sz="1600" dirty="0" smtClean="0">
              <a:latin typeface="Arial" charset="0"/>
              <a:ea typeface="Arial" charset="0"/>
              <a:cs typeface="Arial" charset="0"/>
            </a:endParaRPr>
          </a:p>
          <a:p>
            <a:endParaRPr lang="fr-CH" sz="1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970716" y="1097321"/>
            <a:ext cx="3373491" cy="340355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sz="1600" dirty="0" smtClean="0">
                <a:latin typeface="Arial" charset="0"/>
                <a:ea typeface="Arial" charset="0"/>
                <a:cs typeface="Arial" charset="0"/>
              </a:rPr>
              <a:t>(</a:t>
            </a:r>
            <a:r>
              <a:rPr lang="fr-CH" sz="1600" dirty="0" err="1" smtClean="0">
                <a:latin typeface="Arial" charset="0"/>
                <a:ea typeface="Arial" charset="0"/>
                <a:cs typeface="Arial" charset="0"/>
              </a:rPr>
              <a:t>Might</a:t>
            </a:r>
            <a:r>
              <a:rPr lang="fr-CH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CH" sz="1600" dirty="0" err="1" smtClean="0">
                <a:latin typeface="Arial" charset="0"/>
                <a:ea typeface="Arial" charset="0"/>
                <a:cs typeface="Arial" charset="0"/>
              </a:rPr>
              <a:t>be</a:t>
            </a:r>
            <a:r>
              <a:rPr lang="fr-CH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CH" sz="1600" dirty="0" err="1" smtClean="0">
                <a:latin typeface="Arial" charset="0"/>
                <a:ea typeface="Arial" charset="0"/>
                <a:cs typeface="Arial" charset="0"/>
              </a:rPr>
              <a:t>too</a:t>
            </a:r>
            <a:r>
              <a:rPr lang="fr-CH" sz="1600" dirty="0" smtClean="0">
                <a:latin typeface="Arial" charset="0"/>
                <a:ea typeface="Arial" charset="0"/>
                <a:cs typeface="Arial" charset="0"/>
              </a:rPr>
              <a:t> catch-all)</a:t>
            </a:r>
            <a:endParaRPr lang="fr-CH" sz="16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577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AE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>
              <a:solidFill>
                <a:srgbClr val="00AEEF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10462" y="461471"/>
            <a:ext cx="7612743" cy="635850"/>
          </a:xfrm>
          <a:prstGeom prst="rect">
            <a:avLst/>
          </a:prstGeom>
        </p:spPr>
        <p:txBody>
          <a:bodyPr lIns="0" tIns="0" rIns="0" bIns="0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3200" dirty="0" err="1" smtClean="0">
                <a:latin typeface="Arial" charset="0"/>
                <a:ea typeface="Arial" charset="0"/>
                <a:cs typeface="Arial" charset="0"/>
              </a:rPr>
              <a:t>Systems</a:t>
            </a:r>
            <a:r>
              <a:rPr lang="fr-CH" sz="3200" dirty="0" smtClean="0">
                <a:latin typeface="Arial" charset="0"/>
                <a:ea typeface="Arial" charset="0"/>
                <a:cs typeface="Arial" charset="0"/>
              </a:rPr>
              <a:t> Theory</a:t>
            </a:r>
            <a:endParaRPr lang="en-US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41457" y="1719834"/>
            <a:ext cx="5820599" cy="3307561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/>
            </a:pPr>
            <a:r>
              <a:rPr lang="fr-CH" sz="1600" dirty="0" err="1" smtClean="0">
                <a:latin typeface="Arial" charset="0"/>
                <a:ea typeface="Arial" charset="0"/>
                <a:cs typeface="Arial" charset="0"/>
              </a:rPr>
              <a:t>Mindset</a:t>
            </a:r>
            <a:r>
              <a:rPr lang="fr-CH" sz="1600" dirty="0" smtClean="0">
                <a:latin typeface="Arial" charset="0"/>
                <a:ea typeface="Arial" charset="0"/>
                <a:cs typeface="Arial" charset="0"/>
              </a:rPr>
              <a:t> or </a:t>
            </a:r>
            <a:r>
              <a:rPr lang="fr-CH" sz="1600" dirty="0" err="1" smtClean="0">
                <a:latin typeface="Arial" charset="0"/>
                <a:ea typeface="Arial" charset="0"/>
                <a:cs typeface="Arial" charset="0"/>
              </a:rPr>
              <a:t>paradigm</a:t>
            </a:r>
            <a:r>
              <a:rPr lang="fr-CH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CH" sz="1600" dirty="0" err="1" smtClean="0">
                <a:latin typeface="Arial" charset="0"/>
                <a:ea typeface="Arial" charset="0"/>
                <a:cs typeface="Arial" charset="0"/>
              </a:rPr>
              <a:t>behind</a:t>
            </a:r>
            <a:r>
              <a:rPr lang="fr-CH" sz="1600" dirty="0" smtClean="0">
                <a:latin typeface="Arial" charset="0"/>
                <a:ea typeface="Arial" charset="0"/>
                <a:cs typeface="Arial" charset="0"/>
              </a:rPr>
              <a:t> the system</a:t>
            </a:r>
          </a:p>
          <a:p>
            <a:pPr marL="342900" indent="-342900">
              <a:buFont typeface="+mj-lt"/>
              <a:buAutoNum type="arabicPeriod"/>
            </a:pPr>
            <a:r>
              <a:rPr lang="fr-CH" sz="1600" dirty="0" smtClean="0">
                <a:latin typeface="Arial" charset="0"/>
                <a:ea typeface="Arial" charset="0"/>
                <a:cs typeface="Arial" charset="0"/>
              </a:rPr>
              <a:t>Goals of the system</a:t>
            </a:r>
          </a:p>
          <a:p>
            <a:pPr marL="342900" indent="-342900">
              <a:buFont typeface="+mj-lt"/>
              <a:buAutoNum type="arabicPeriod"/>
            </a:pPr>
            <a:r>
              <a:rPr lang="fr-CH" sz="1600" dirty="0" smtClean="0">
                <a:latin typeface="Arial" charset="0"/>
                <a:ea typeface="Arial" charset="0"/>
                <a:cs typeface="Arial" charset="0"/>
              </a:rPr>
              <a:t>Power structures</a:t>
            </a:r>
          </a:p>
          <a:p>
            <a:pPr marL="342900" indent="-342900">
              <a:buFont typeface="+mj-lt"/>
              <a:buAutoNum type="arabicPeriod"/>
            </a:pPr>
            <a:r>
              <a:rPr lang="fr-CH" sz="1600" dirty="0" err="1" smtClean="0">
                <a:latin typeface="Arial" charset="0"/>
                <a:ea typeface="Arial" charset="0"/>
                <a:cs typeface="Arial" charset="0"/>
              </a:rPr>
              <a:t>Rules</a:t>
            </a:r>
            <a:endParaRPr lang="fr-CH" sz="1600" dirty="0" smtClean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fr-CH" sz="1600" dirty="0" smtClean="0">
                <a:latin typeface="Arial" charset="0"/>
                <a:ea typeface="Arial" charset="0"/>
                <a:cs typeface="Arial" charset="0"/>
              </a:rPr>
              <a:t>Information </a:t>
            </a:r>
            <a:r>
              <a:rPr lang="fr-CH" sz="1600" dirty="0" err="1" smtClean="0">
                <a:latin typeface="Arial" charset="0"/>
                <a:ea typeface="Arial" charset="0"/>
                <a:cs typeface="Arial" charset="0"/>
              </a:rPr>
              <a:t>Flows</a:t>
            </a:r>
            <a:endParaRPr lang="fr-CH" sz="1600" dirty="0" smtClean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fr-CH" sz="1600" dirty="0" err="1" smtClean="0">
                <a:latin typeface="Arial" charset="0"/>
                <a:ea typeface="Arial" charset="0"/>
                <a:cs typeface="Arial" charset="0"/>
              </a:rPr>
              <a:t>Material</a:t>
            </a:r>
            <a:r>
              <a:rPr lang="fr-CH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CH" sz="1600" dirty="0" err="1" smtClean="0">
                <a:latin typeface="Arial" charset="0"/>
                <a:ea typeface="Arial" charset="0"/>
                <a:cs typeface="Arial" charset="0"/>
              </a:rPr>
              <a:t>Flows</a:t>
            </a:r>
            <a:endParaRPr lang="fr-CH" sz="1600" dirty="0" smtClean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fr-CH" sz="1600" dirty="0" err="1" smtClean="0">
                <a:latin typeface="Arial" charset="0"/>
                <a:ea typeface="Arial" charset="0"/>
                <a:cs typeface="Arial" charset="0"/>
              </a:rPr>
              <a:t>Driving</a:t>
            </a:r>
            <a:r>
              <a:rPr lang="fr-CH" sz="1600" dirty="0" smtClean="0">
                <a:latin typeface="Arial" charset="0"/>
                <a:ea typeface="Arial" charset="0"/>
                <a:cs typeface="Arial" charset="0"/>
              </a:rPr>
              <a:t> positive feedback </a:t>
            </a:r>
            <a:r>
              <a:rPr lang="fr-CH" sz="1600" dirty="0" err="1" smtClean="0">
                <a:latin typeface="Arial" charset="0"/>
                <a:ea typeface="Arial" charset="0"/>
                <a:cs typeface="Arial" charset="0"/>
              </a:rPr>
              <a:t>loops</a:t>
            </a:r>
            <a:endParaRPr lang="fr-CH" sz="1600" dirty="0" smtClean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fr-CH" sz="1600" dirty="0" err="1" smtClean="0">
                <a:latin typeface="Arial" charset="0"/>
                <a:ea typeface="Arial" charset="0"/>
                <a:cs typeface="Arial" charset="0"/>
              </a:rPr>
              <a:t>Regulating</a:t>
            </a:r>
            <a:r>
              <a:rPr lang="fr-CH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CH" sz="1600" dirty="0" err="1" smtClean="0">
                <a:latin typeface="Arial" charset="0"/>
                <a:ea typeface="Arial" charset="0"/>
                <a:cs typeface="Arial" charset="0"/>
              </a:rPr>
              <a:t>negative</a:t>
            </a:r>
            <a:r>
              <a:rPr lang="fr-CH" sz="1600" dirty="0" smtClean="0">
                <a:latin typeface="Arial" charset="0"/>
                <a:ea typeface="Arial" charset="0"/>
                <a:cs typeface="Arial" charset="0"/>
              </a:rPr>
              <a:t> feedback </a:t>
            </a:r>
            <a:r>
              <a:rPr lang="fr-CH" sz="1600" dirty="0" err="1" smtClean="0">
                <a:latin typeface="Arial" charset="0"/>
                <a:ea typeface="Arial" charset="0"/>
                <a:cs typeface="Arial" charset="0"/>
              </a:rPr>
              <a:t>loops</a:t>
            </a:r>
            <a:endParaRPr lang="fr-CH" sz="1600" dirty="0" smtClean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fr-CH" sz="1600" dirty="0" smtClean="0">
                <a:latin typeface="Arial" charset="0"/>
                <a:ea typeface="Arial" charset="0"/>
                <a:cs typeface="Arial" charset="0"/>
              </a:rPr>
              <a:t>Constants, </a:t>
            </a:r>
            <a:r>
              <a:rPr lang="fr-CH" sz="1600" dirty="0" err="1" smtClean="0">
                <a:latin typeface="Arial" charset="0"/>
                <a:ea typeface="Arial" charset="0"/>
                <a:cs typeface="Arial" charset="0"/>
              </a:rPr>
              <a:t>parameters</a:t>
            </a:r>
            <a:r>
              <a:rPr lang="fr-CH" sz="1600" dirty="0" smtClean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fr-CH" sz="1600" dirty="0" err="1" smtClean="0">
                <a:latin typeface="Arial" charset="0"/>
                <a:ea typeface="Arial" charset="0"/>
                <a:cs typeface="Arial" charset="0"/>
              </a:rPr>
              <a:t>numbers</a:t>
            </a:r>
            <a:endParaRPr lang="fr-CH" sz="1600" dirty="0" smtClean="0">
              <a:latin typeface="Arial" charset="0"/>
              <a:ea typeface="Arial" charset="0"/>
              <a:cs typeface="Arial" charset="0"/>
            </a:endParaRPr>
          </a:p>
          <a:p>
            <a:endParaRPr lang="fr-CH" sz="1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75790" y="4758315"/>
            <a:ext cx="2133600" cy="273844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C15E4355-C1EE-2A42-B28B-63C6333920E9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4753551"/>
            <a:ext cx="2895600" cy="273844"/>
          </a:xfrm>
          <a:prstGeom prst="rect">
            <a:avLst/>
          </a:prstGeom>
        </p:spPr>
        <p:txBody>
          <a:bodyPr/>
          <a:lstStyle>
            <a:lvl1pPr algn="r">
              <a:defRPr sz="900" b="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Title of Presentation – </a:t>
            </a:r>
            <a:r>
              <a:rPr lang="en-US" b="1" dirty="0">
                <a:latin typeface="Arial" charset="0"/>
                <a:ea typeface="Arial" charset="0"/>
                <a:cs typeface="Arial" charset="0"/>
              </a:rPr>
              <a:t>UNICEF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| for every child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841457" y="1134733"/>
            <a:ext cx="6691457" cy="3307561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H" sz="1600" dirty="0" smtClean="0">
                <a:latin typeface="Arial" charset="0"/>
                <a:ea typeface="Arial" charset="0"/>
                <a:cs typeface="Arial" charset="0"/>
              </a:rPr>
              <a:t>Places to </a:t>
            </a:r>
            <a:r>
              <a:rPr lang="fr-CH" sz="1600" dirty="0" err="1" smtClean="0">
                <a:latin typeface="Arial" charset="0"/>
                <a:ea typeface="Arial" charset="0"/>
                <a:cs typeface="Arial" charset="0"/>
              </a:rPr>
              <a:t>intervene</a:t>
            </a:r>
            <a:r>
              <a:rPr lang="fr-CH" sz="1600" dirty="0" smtClean="0">
                <a:latin typeface="Arial" charset="0"/>
                <a:ea typeface="Arial" charset="0"/>
                <a:cs typeface="Arial" charset="0"/>
              </a:rPr>
              <a:t> in a system (</a:t>
            </a:r>
            <a:r>
              <a:rPr lang="fr-CH" sz="1600" dirty="0" err="1" smtClean="0">
                <a:latin typeface="Arial" charset="0"/>
                <a:ea typeface="Arial" charset="0"/>
                <a:cs typeface="Arial" charset="0"/>
              </a:rPr>
              <a:t>Donella</a:t>
            </a:r>
            <a:r>
              <a:rPr lang="fr-CH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CH" sz="1600" dirty="0" err="1" smtClean="0">
                <a:latin typeface="Arial" charset="0"/>
                <a:ea typeface="Arial" charset="0"/>
                <a:cs typeface="Arial" charset="0"/>
              </a:rPr>
              <a:t>Meadows</a:t>
            </a:r>
            <a:r>
              <a:rPr lang="fr-CH" sz="1600" dirty="0" smtClean="0">
                <a:latin typeface="Arial" charset="0"/>
                <a:ea typeface="Arial" charset="0"/>
                <a:cs typeface="Arial" charset="0"/>
              </a:rPr>
              <a:t>) </a:t>
            </a:r>
            <a:r>
              <a:rPr lang="mr-IN" sz="1600" dirty="0" smtClean="0"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fr-CH" sz="1600" dirty="0" smtClean="0">
                <a:latin typeface="Arial" charset="0"/>
                <a:ea typeface="Arial" charset="0"/>
                <a:cs typeface="Arial" charset="0"/>
              </a:rPr>
              <a:t> in </a:t>
            </a:r>
            <a:r>
              <a:rPr lang="fr-CH" sz="1600" dirty="0" err="1" smtClean="0">
                <a:latin typeface="Arial" charset="0"/>
                <a:ea typeface="Arial" charset="0"/>
                <a:cs typeface="Arial" charset="0"/>
              </a:rPr>
              <a:t>descending</a:t>
            </a:r>
            <a:r>
              <a:rPr lang="fr-CH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br>
              <a:rPr lang="fr-CH" sz="1600" dirty="0" smtClean="0">
                <a:latin typeface="Arial" charset="0"/>
                <a:ea typeface="Arial" charset="0"/>
                <a:cs typeface="Arial" charset="0"/>
              </a:rPr>
            </a:br>
            <a:r>
              <a:rPr lang="fr-CH" sz="1600" dirty="0" err="1" smtClean="0">
                <a:latin typeface="Arial" charset="0"/>
                <a:ea typeface="Arial" charset="0"/>
                <a:cs typeface="Arial" charset="0"/>
              </a:rPr>
              <a:t>order</a:t>
            </a:r>
            <a:r>
              <a:rPr lang="fr-CH" sz="1600" dirty="0" smtClean="0">
                <a:latin typeface="Arial" charset="0"/>
                <a:ea typeface="Arial" charset="0"/>
                <a:cs typeface="Arial" charset="0"/>
              </a:rPr>
              <a:t> of impact</a:t>
            </a:r>
          </a:p>
          <a:p>
            <a:endParaRPr lang="fr-CH" sz="16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3723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717" y="-9880"/>
            <a:ext cx="9144000" cy="5143500"/>
          </a:xfrm>
          <a:prstGeom prst="rect">
            <a:avLst/>
          </a:prstGeom>
          <a:solidFill>
            <a:srgbClr val="00AEEF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>
              <a:solidFill>
                <a:srgbClr val="00AEEF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10462" y="461471"/>
            <a:ext cx="7612743" cy="635850"/>
          </a:xfrm>
          <a:prstGeom prst="rect">
            <a:avLst/>
          </a:prstGeom>
        </p:spPr>
        <p:txBody>
          <a:bodyPr lIns="0" tIns="0" rIns="0" bIns="0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3200" dirty="0" err="1" smtClean="0">
                <a:latin typeface="Arial" charset="0"/>
                <a:ea typeface="Arial" charset="0"/>
                <a:cs typeface="Arial" charset="0"/>
              </a:rPr>
              <a:t>Systems</a:t>
            </a:r>
            <a:r>
              <a:rPr lang="fr-CH" sz="3200" dirty="0" smtClean="0">
                <a:latin typeface="Arial" charset="0"/>
                <a:ea typeface="Arial" charset="0"/>
                <a:cs typeface="Arial" charset="0"/>
              </a:rPr>
              <a:t> Theory</a:t>
            </a:r>
            <a:endParaRPr lang="en-US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75790" y="2505507"/>
            <a:ext cx="2699602" cy="2287390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/>
            </a:pPr>
            <a:r>
              <a:rPr lang="fr-CH" sz="1000" dirty="0" err="1" smtClean="0">
                <a:latin typeface="Arial" charset="0"/>
                <a:ea typeface="Arial" charset="0"/>
                <a:cs typeface="Arial" charset="0"/>
              </a:rPr>
              <a:t>Mindset</a:t>
            </a:r>
            <a:r>
              <a:rPr lang="fr-CH" sz="1000" dirty="0" smtClean="0">
                <a:latin typeface="Arial" charset="0"/>
                <a:ea typeface="Arial" charset="0"/>
                <a:cs typeface="Arial" charset="0"/>
              </a:rPr>
              <a:t> or </a:t>
            </a:r>
            <a:r>
              <a:rPr lang="fr-CH" sz="1000" dirty="0" err="1" smtClean="0">
                <a:latin typeface="Arial" charset="0"/>
                <a:ea typeface="Arial" charset="0"/>
                <a:cs typeface="Arial" charset="0"/>
              </a:rPr>
              <a:t>paradigm</a:t>
            </a:r>
            <a:r>
              <a:rPr lang="fr-CH" sz="10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CH" sz="1000" dirty="0" err="1" smtClean="0">
                <a:latin typeface="Arial" charset="0"/>
                <a:ea typeface="Arial" charset="0"/>
                <a:cs typeface="Arial" charset="0"/>
              </a:rPr>
              <a:t>behind</a:t>
            </a:r>
            <a:r>
              <a:rPr lang="fr-CH" sz="1000" dirty="0" smtClean="0">
                <a:latin typeface="Arial" charset="0"/>
                <a:ea typeface="Arial" charset="0"/>
                <a:cs typeface="Arial" charset="0"/>
              </a:rPr>
              <a:t> the system</a:t>
            </a:r>
          </a:p>
          <a:p>
            <a:pPr marL="342900" indent="-342900">
              <a:buFont typeface="+mj-lt"/>
              <a:buAutoNum type="arabicPeriod"/>
            </a:pPr>
            <a:r>
              <a:rPr lang="fr-CH" sz="1000" dirty="0" smtClean="0">
                <a:latin typeface="Arial" charset="0"/>
                <a:ea typeface="Arial" charset="0"/>
                <a:cs typeface="Arial" charset="0"/>
              </a:rPr>
              <a:t>Goals of the system</a:t>
            </a:r>
          </a:p>
          <a:p>
            <a:pPr marL="342900" indent="-342900">
              <a:buFont typeface="+mj-lt"/>
              <a:buAutoNum type="arabicPeriod"/>
            </a:pPr>
            <a:r>
              <a:rPr lang="fr-CH" sz="1000" dirty="0" smtClean="0">
                <a:latin typeface="Arial" charset="0"/>
                <a:ea typeface="Arial" charset="0"/>
                <a:cs typeface="Arial" charset="0"/>
              </a:rPr>
              <a:t>Power structures</a:t>
            </a:r>
          </a:p>
          <a:p>
            <a:pPr marL="342900" indent="-342900">
              <a:buFont typeface="+mj-lt"/>
              <a:buAutoNum type="arabicPeriod"/>
            </a:pPr>
            <a:r>
              <a:rPr lang="fr-CH" sz="1000" dirty="0" err="1" smtClean="0">
                <a:latin typeface="Arial" charset="0"/>
                <a:ea typeface="Arial" charset="0"/>
                <a:cs typeface="Arial" charset="0"/>
              </a:rPr>
              <a:t>Rules</a:t>
            </a:r>
            <a:endParaRPr lang="fr-CH" sz="1000" dirty="0" smtClean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fr-CH" sz="1000" dirty="0" smtClean="0">
                <a:latin typeface="Arial" charset="0"/>
                <a:ea typeface="Arial" charset="0"/>
                <a:cs typeface="Arial" charset="0"/>
              </a:rPr>
              <a:t>Information </a:t>
            </a:r>
            <a:r>
              <a:rPr lang="fr-CH" sz="1000" dirty="0" err="1" smtClean="0">
                <a:latin typeface="Arial" charset="0"/>
                <a:ea typeface="Arial" charset="0"/>
                <a:cs typeface="Arial" charset="0"/>
              </a:rPr>
              <a:t>Flows</a:t>
            </a:r>
            <a:endParaRPr lang="fr-CH" sz="1000" dirty="0" smtClean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fr-CH" sz="1000" dirty="0" err="1" smtClean="0">
                <a:latin typeface="Arial" charset="0"/>
                <a:ea typeface="Arial" charset="0"/>
                <a:cs typeface="Arial" charset="0"/>
              </a:rPr>
              <a:t>Material</a:t>
            </a:r>
            <a:r>
              <a:rPr lang="fr-CH" sz="10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CH" sz="1000" dirty="0" err="1" smtClean="0">
                <a:latin typeface="Arial" charset="0"/>
                <a:ea typeface="Arial" charset="0"/>
                <a:cs typeface="Arial" charset="0"/>
              </a:rPr>
              <a:t>Flows</a:t>
            </a:r>
            <a:endParaRPr lang="fr-CH" sz="1000" dirty="0" smtClean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fr-CH" sz="1000" dirty="0" smtClean="0">
                <a:latin typeface="Arial" charset="0"/>
                <a:ea typeface="Arial" charset="0"/>
                <a:cs typeface="Arial" charset="0"/>
              </a:rPr>
              <a:t>Positive feedback </a:t>
            </a:r>
            <a:r>
              <a:rPr lang="fr-CH" sz="1000" dirty="0" err="1" smtClean="0">
                <a:latin typeface="Arial" charset="0"/>
                <a:ea typeface="Arial" charset="0"/>
                <a:cs typeface="Arial" charset="0"/>
              </a:rPr>
              <a:t>loops</a:t>
            </a:r>
            <a:endParaRPr lang="fr-CH" sz="1000" dirty="0" smtClean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fr-CH" sz="1000" dirty="0" err="1" smtClean="0">
                <a:latin typeface="Arial" charset="0"/>
                <a:ea typeface="Arial" charset="0"/>
                <a:cs typeface="Arial" charset="0"/>
              </a:rPr>
              <a:t>Negative</a:t>
            </a:r>
            <a:r>
              <a:rPr lang="fr-CH" sz="1000" dirty="0" smtClean="0">
                <a:latin typeface="Arial" charset="0"/>
                <a:ea typeface="Arial" charset="0"/>
                <a:cs typeface="Arial" charset="0"/>
              </a:rPr>
              <a:t> feedback </a:t>
            </a:r>
            <a:r>
              <a:rPr lang="fr-CH" sz="1000" dirty="0" err="1" smtClean="0">
                <a:latin typeface="Arial" charset="0"/>
                <a:ea typeface="Arial" charset="0"/>
                <a:cs typeface="Arial" charset="0"/>
              </a:rPr>
              <a:t>loops</a:t>
            </a:r>
            <a:endParaRPr lang="fr-CH" sz="1000" dirty="0" smtClean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fr-CH" sz="1000" dirty="0" smtClean="0">
                <a:latin typeface="Arial" charset="0"/>
                <a:ea typeface="Arial" charset="0"/>
                <a:cs typeface="Arial" charset="0"/>
              </a:rPr>
              <a:t>Constants, </a:t>
            </a:r>
            <a:r>
              <a:rPr lang="fr-CH" sz="1000" dirty="0" err="1" smtClean="0">
                <a:latin typeface="Arial" charset="0"/>
                <a:ea typeface="Arial" charset="0"/>
                <a:cs typeface="Arial" charset="0"/>
              </a:rPr>
              <a:t>parameters</a:t>
            </a:r>
            <a:r>
              <a:rPr lang="fr-CH" sz="1000" dirty="0" smtClean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fr-CH" sz="1000" dirty="0" err="1" smtClean="0">
                <a:latin typeface="Arial" charset="0"/>
                <a:ea typeface="Arial" charset="0"/>
                <a:cs typeface="Arial" charset="0"/>
              </a:rPr>
              <a:t>numbers</a:t>
            </a:r>
            <a:endParaRPr lang="fr-CH" sz="1000" dirty="0" smtClean="0">
              <a:latin typeface="Arial" charset="0"/>
              <a:ea typeface="Arial" charset="0"/>
              <a:cs typeface="Arial" charset="0"/>
            </a:endParaRPr>
          </a:p>
          <a:p>
            <a:endParaRPr lang="fr-CH" sz="1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75790" y="4758315"/>
            <a:ext cx="2133600" cy="273844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C15E4355-C1EE-2A42-B28B-63C6333920E9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4753551"/>
            <a:ext cx="2895600" cy="273844"/>
          </a:xfrm>
          <a:prstGeom prst="rect">
            <a:avLst/>
          </a:prstGeom>
        </p:spPr>
        <p:txBody>
          <a:bodyPr/>
          <a:lstStyle>
            <a:lvl1pPr algn="r">
              <a:defRPr sz="900" b="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Title of Presentation – </a:t>
            </a:r>
            <a:r>
              <a:rPr lang="en-US" b="1" dirty="0">
                <a:latin typeface="Arial" charset="0"/>
                <a:ea typeface="Arial" charset="0"/>
                <a:cs typeface="Arial" charset="0"/>
              </a:rPr>
              <a:t>UNICEF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| for every child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841457" y="1134733"/>
            <a:ext cx="6691457" cy="3307561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Can mapping themes (issues) to places to intervene</a:t>
            </a:r>
            <a:r>
              <a:rPr lang="fr-CH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CH" sz="1600" dirty="0" err="1" smtClean="0">
                <a:latin typeface="Arial" charset="0"/>
                <a:ea typeface="Arial" charset="0"/>
                <a:cs typeface="Arial" charset="0"/>
              </a:rPr>
              <a:t>give</a:t>
            </a:r>
            <a:r>
              <a:rPr lang="fr-CH" sz="1600" dirty="0" smtClean="0">
                <a:latin typeface="Arial" charset="0"/>
                <a:ea typeface="Arial" charset="0"/>
                <a:cs typeface="Arial" charset="0"/>
              </a:rPr>
              <a:t> us clues </a:t>
            </a:r>
            <a:r>
              <a:rPr lang="fr-CH" sz="1600" dirty="0" err="1" smtClean="0">
                <a:latin typeface="Arial" charset="0"/>
                <a:ea typeface="Arial" charset="0"/>
                <a:cs typeface="Arial" charset="0"/>
              </a:rPr>
              <a:t>into</a:t>
            </a:r>
            <a:r>
              <a:rPr lang="fr-CH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CH" sz="1600" dirty="0" err="1" smtClean="0">
                <a:latin typeface="Arial" charset="0"/>
                <a:ea typeface="Arial" charset="0"/>
                <a:cs typeface="Arial" charset="0"/>
              </a:rPr>
              <a:t>most</a:t>
            </a:r>
            <a:r>
              <a:rPr lang="fr-CH" sz="1600" dirty="0" smtClean="0">
                <a:latin typeface="Arial" charset="0"/>
                <a:ea typeface="Arial" charset="0"/>
                <a:cs typeface="Arial" charset="0"/>
              </a:rPr>
              <a:t> effective </a:t>
            </a:r>
            <a:r>
              <a:rPr lang="fr-CH" sz="1600" dirty="0" err="1" smtClean="0">
                <a:latin typeface="Arial" charset="0"/>
                <a:ea typeface="Arial" charset="0"/>
                <a:cs typeface="Arial" charset="0"/>
              </a:rPr>
              <a:t>leverage</a:t>
            </a:r>
            <a:r>
              <a:rPr lang="fr-CH" sz="1600" dirty="0" smtClean="0">
                <a:latin typeface="Arial" charset="0"/>
                <a:ea typeface="Arial" charset="0"/>
                <a:cs typeface="Arial" charset="0"/>
              </a:rPr>
              <a:t> points?</a:t>
            </a:r>
          </a:p>
          <a:p>
            <a:endParaRPr lang="fr-CH" sz="1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319763" y="1729605"/>
            <a:ext cx="2761395" cy="2452703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sz="1000" dirty="0" err="1" smtClean="0">
                <a:latin typeface="Arial" charset="0"/>
                <a:ea typeface="Arial" charset="0"/>
                <a:cs typeface="Arial" charset="0"/>
              </a:rPr>
              <a:t>Clarity</a:t>
            </a:r>
            <a:endParaRPr lang="fr-CH" sz="100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fr-CH" sz="1000" dirty="0" smtClean="0">
                <a:latin typeface="Arial" charset="0"/>
                <a:ea typeface="Arial" charset="0"/>
                <a:cs typeface="Arial" charset="0"/>
              </a:rPr>
              <a:t>Communications</a:t>
            </a:r>
          </a:p>
          <a:p>
            <a:r>
              <a:rPr lang="fr-CH" sz="1000" dirty="0" err="1" smtClean="0">
                <a:latin typeface="Arial" charset="0"/>
                <a:ea typeface="Arial" charset="0"/>
                <a:cs typeface="Arial" charset="0"/>
              </a:rPr>
              <a:t>Transparency</a:t>
            </a:r>
            <a:endParaRPr lang="fr-CH" sz="100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fr-CH" sz="1000" dirty="0" smtClean="0">
                <a:latin typeface="Arial" charset="0"/>
                <a:ea typeface="Arial" charset="0"/>
                <a:cs typeface="Arial" charset="0"/>
              </a:rPr>
              <a:t>Networking (</a:t>
            </a:r>
            <a:r>
              <a:rPr lang="fr-CH" sz="1000" dirty="0" err="1" smtClean="0">
                <a:latin typeface="Arial" charset="0"/>
                <a:ea typeface="Arial" charset="0"/>
                <a:cs typeface="Arial" charset="0"/>
              </a:rPr>
              <a:t>who</a:t>
            </a:r>
            <a:r>
              <a:rPr lang="fr-CH" sz="10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CH" sz="1000" dirty="0" err="1" smtClean="0">
                <a:latin typeface="Arial" charset="0"/>
                <a:ea typeface="Arial" charset="0"/>
                <a:cs typeface="Arial" charset="0"/>
              </a:rPr>
              <a:t>you</a:t>
            </a:r>
            <a:r>
              <a:rPr lang="fr-CH" sz="1000" dirty="0" smtClean="0">
                <a:latin typeface="Arial" charset="0"/>
                <a:ea typeface="Arial" charset="0"/>
                <a:cs typeface="Arial" charset="0"/>
              </a:rPr>
              <a:t> know)</a:t>
            </a:r>
          </a:p>
          <a:p>
            <a:r>
              <a:rPr lang="fr-CH" sz="1000" dirty="0" err="1" smtClean="0">
                <a:latin typeface="Arial" charset="0"/>
                <a:ea typeface="Arial" charset="0"/>
                <a:cs typeface="Arial" charset="0"/>
              </a:rPr>
              <a:t>Managerial</a:t>
            </a:r>
            <a:r>
              <a:rPr lang="fr-CH" sz="10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CH" sz="1000" dirty="0" err="1" smtClean="0">
                <a:latin typeface="Arial" charset="0"/>
                <a:ea typeface="Arial" charset="0"/>
                <a:cs typeface="Arial" charset="0"/>
              </a:rPr>
              <a:t>roles</a:t>
            </a:r>
            <a:endParaRPr lang="fr-CH" sz="100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fr-CH" sz="1000" dirty="0" err="1" smtClean="0">
                <a:latin typeface="Arial" charset="0"/>
                <a:ea typeface="Arial" charset="0"/>
                <a:cs typeface="Arial" charset="0"/>
              </a:rPr>
              <a:t>Supply</a:t>
            </a:r>
            <a:r>
              <a:rPr lang="fr-CH" sz="1000" dirty="0" smtClean="0">
                <a:latin typeface="Arial" charset="0"/>
                <a:ea typeface="Arial" charset="0"/>
                <a:cs typeface="Arial" charset="0"/>
              </a:rPr>
              <a:t> and </a:t>
            </a:r>
            <a:r>
              <a:rPr lang="fr-CH" sz="1000" dirty="0" err="1" smtClean="0">
                <a:latin typeface="Arial" charset="0"/>
                <a:ea typeface="Arial" charset="0"/>
                <a:cs typeface="Arial" charset="0"/>
              </a:rPr>
              <a:t>demand</a:t>
            </a:r>
            <a:endParaRPr lang="fr-CH" sz="100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fr-CH" sz="1000" dirty="0" smtClean="0">
                <a:latin typeface="Arial" charset="0"/>
                <a:ea typeface="Arial" charset="0"/>
                <a:cs typeface="Arial" charset="0"/>
              </a:rPr>
              <a:t>Inter-</a:t>
            </a:r>
            <a:r>
              <a:rPr lang="fr-CH" sz="1000" dirty="0" err="1" smtClean="0">
                <a:latin typeface="Arial" charset="0"/>
                <a:ea typeface="Arial" charset="0"/>
                <a:cs typeface="Arial" charset="0"/>
              </a:rPr>
              <a:t>agency</a:t>
            </a:r>
            <a:r>
              <a:rPr lang="fr-CH" sz="1000" dirty="0" smtClean="0">
                <a:latin typeface="Arial" charset="0"/>
                <a:ea typeface="Arial" charset="0"/>
                <a:cs typeface="Arial" charset="0"/>
              </a:rPr>
              <a:t> issues</a:t>
            </a:r>
          </a:p>
          <a:p>
            <a:r>
              <a:rPr lang="fr-CH" sz="1000" dirty="0" smtClean="0">
                <a:latin typeface="Arial" charset="0"/>
                <a:ea typeface="Arial" charset="0"/>
                <a:cs typeface="Arial" charset="0"/>
              </a:rPr>
              <a:t>Application, performance, </a:t>
            </a:r>
            <a:r>
              <a:rPr lang="fr-CH" sz="1000" dirty="0" err="1" smtClean="0">
                <a:latin typeface="Arial" charset="0"/>
                <a:ea typeface="Arial" charset="0"/>
                <a:cs typeface="Arial" charset="0"/>
              </a:rPr>
              <a:t>stigmatization</a:t>
            </a:r>
            <a:endParaRPr lang="fr-CH" sz="100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fr-CH" sz="1000" dirty="0" err="1" smtClean="0">
                <a:latin typeface="Arial" charset="0"/>
                <a:ea typeface="Arial" charset="0"/>
                <a:cs typeface="Arial" charset="0"/>
              </a:rPr>
              <a:t>Managed</a:t>
            </a:r>
            <a:r>
              <a:rPr lang="fr-CH" sz="1000" dirty="0" smtClean="0">
                <a:latin typeface="Arial" charset="0"/>
                <a:ea typeface="Arial" charset="0"/>
                <a:cs typeface="Arial" charset="0"/>
              </a:rPr>
              <a:t> rotation </a:t>
            </a:r>
            <a:r>
              <a:rPr lang="fr-CH" sz="1000" dirty="0" err="1" smtClean="0">
                <a:latin typeface="Arial" charset="0"/>
                <a:ea typeface="Arial" charset="0"/>
                <a:cs typeface="Arial" charset="0"/>
              </a:rPr>
              <a:t>core</a:t>
            </a:r>
            <a:r>
              <a:rPr lang="fr-CH" sz="10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CH" sz="1000" dirty="0" err="1" smtClean="0">
                <a:latin typeface="Arial" charset="0"/>
                <a:ea typeface="Arial" charset="0"/>
                <a:cs typeface="Arial" charset="0"/>
              </a:rPr>
              <a:t>process</a:t>
            </a:r>
            <a:r>
              <a:rPr lang="fr-CH" sz="10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CH" sz="1000" dirty="0" err="1" smtClean="0">
                <a:latin typeface="Arial" charset="0"/>
                <a:ea typeface="Arial" charset="0"/>
                <a:cs typeface="Arial" charset="0"/>
              </a:rPr>
              <a:t>rules</a:t>
            </a:r>
            <a:endParaRPr lang="fr-CH" sz="100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fr-CH" sz="1000" dirty="0" err="1" smtClean="0">
                <a:latin typeface="Arial" charset="0"/>
                <a:ea typeface="Arial" charset="0"/>
                <a:cs typeface="Arial" charset="0"/>
              </a:rPr>
              <a:t>Career</a:t>
            </a:r>
            <a:r>
              <a:rPr lang="fr-CH" sz="10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CH" sz="1000" dirty="0" err="1" smtClean="0">
                <a:latin typeface="Arial" charset="0"/>
                <a:ea typeface="Arial" charset="0"/>
                <a:cs typeface="Arial" charset="0"/>
              </a:rPr>
              <a:t>development</a:t>
            </a:r>
            <a:endParaRPr lang="fr-CH" sz="1000" dirty="0" smtClean="0">
              <a:latin typeface="Arial" charset="0"/>
              <a:ea typeface="Arial" charset="0"/>
              <a:cs typeface="Arial" charset="0"/>
            </a:endParaRPr>
          </a:p>
          <a:p>
            <a:endParaRPr lang="fr-CH" sz="1600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1776871" y="1801906"/>
            <a:ext cx="2542893" cy="179523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1776873" y="2043953"/>
            <a:ext cx="2542891" cy="154300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1776869" y="2266245"/>
            <a:ext cx="2542895" cy="132016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2108042" y="2505507"/>
            <a:ext cx="2211724" cy="151553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2142564" y="2505507"/>
            <a:ext cx="2177198" cy="176077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1725591" y="2730745"/>
            <a:ext cx="2594171" cy="32179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 flipV="1">
            <a:off x="2994212" y="2590800"/>
            <a:ext cx="1325552" cy="13994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1855694" y="2730745"/>
            <a:ext cx="2464068" cy="10210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1139860" y="2720133"/>
            <a:ext cx="3179903" cy="57509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2636960" y="2978170"/>
            <a:ext cx="1682803" cy="151878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2108041" y="3954739"/>
            <a:ext cx="2222831" cy="6110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1622612" y="2988347"/>
            <a:ext cx="2677798" cy="79960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1802516" y="3471240"/>
            <a:ext cx="2539461" cy="12235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>
            <a:off x="2979983" y="1798705"/>
            <a:ext cx="1361994" cy="78041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 flipV="1">
            <a:off x="1139863" y="3284637"/>
            <a:ext cx="3179897" cy="42485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>
            <a:off x="1603260" y="2740739"/>
            <a:ext cx="2738719" cy="105272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 flipV="1">
            <a:off x="1843360" y="2818383"/>
            <a:ext cx="2476400" cy="40143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35611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20363" y="457303"/>
            <a:ext cx="7928429" cy="857250"/>
          </a:xfrm>
          <a:prstGeom prst="rect">
            <a:avLst/>
          </a:prstGeom>
        </p:spPr>
        <p:txBody>
          <a:bodyPr lIns="0" tIns="0" rIns="0" bIns="0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99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3200" dirty="0" smtClean="0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</a:rPr>
              <a:t>How do </a:t>
            </a:r>
            <a:r>
              <a:rPr lang="fr-CH" sz="3200" dirty="0" err="1" smtClean="0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</a:rPr>
              <a:t>other</a:t>
            </a:r>
            <a:r>
              <a:rPr lang="fr-CH" sz="3200" dirty="0" smtClean="0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</a:rPr>
              <a:t> UN </a:t>
            </a:r>
            <a:r>
              <a:rPr lang="fr-CH" sz="3200" dirty="0" err="1" smtClean="0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</a:rPr>
              <a:t>agencies</a:t>
            </a:r>
            <a:r>
              <a:rPr lang="fr-CH" sz="3200" dirty="0" smtClean="0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</a:rPr>
              <a:t> and </a:t>
            </a:r>
            <a:r>
              <a:rPr lang="fr-CH" sz="3200" dirty="0" err="1" smtClean="0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</a:rPr>
              <a:t>diplomatic</a:t>
            </a:r>
            <a:r>
              <a:rPr lang="fr-CH" sz="3200" dirty="0" smtClean="0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CH" sz="3200" dirty="0" err="1" smtClean="0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</a:rPr>
              <a:t>organizations</a:t>
            </a:r>
            <a:r>
              <a:rPr lang="fr-CH" sz="3200" dirty="0" smtClean="0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</a:rPr>
              <a:t> do </a:t>
            </a:r>
            <a:r>
              <a:rPr lang="fr-CH" sz="3200" dirty="0" err="1" smtClean="0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</a:rPr>
              <a:t>it</a:t>
            </a:r>
            <a:r>
              <a:rPr lang="fr-CH" sz="3200" dirty="0" smtClean="0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</a:rPr>
              <a:t>? (</a:t>
            </a:r>
            <a:r>
              <a:rPr lang="fr-CH" sz="3200" dirty="0" err="1" smtClean="0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</a:rPr>
              <a:t>unverified</a:t>
            </a:r>
            <a:r>
              <a:rPr lang="fr-CH" sz="3200" dirty="0" smtClean="0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</a:rPr>
              <a:t>)</a:t>
            </a:r>
            <a:endParaRPr lang="en-US" sz="3200" dirty="0">
              <a:solidFill>
                <a:srgbClr val="00AEE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916159" y="1654709"/>
            <a:ext cx="3420710" cy="2368652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sz="1600" dirty="0" smtClean="0">
                <a:latin typeface="Arial" charset="0"/>
                <a:ea typeface="Arial" charset="0"/>
                <a:cs typeface="Arial" charset="0"/>
              </a:rPr>
              <a:t>More </a:t>
            </a:r>
            <a:r>
              <a:rPr lang="fr-CH" sz="1600" dirty="0" err="1" smtClean="0">
                <a:latin typeface="Arial" charset="0"/>
                <a:ea typeface="Arial" charset="0"/>
                <a:cs typeface="Arial" charset="0"/>
              </a:rPr>
              <a:t>centralized</a:t>
            </a:r>
            <a:r>
              <a:rPr lang="fr-CH" sz="1600" dirty="0" smtClean="0">
                <a:latin typeface="Arial" charset="0"/>
                <a:ea typeface="Arial" charset="0"/>
                <a:cs typeface="Arial" charset="0"/>
              </a:rPr>
              <a:t> (75% DHR, 25% </a:t>
            </a:r>
            <a:r>
              <a:rPr lang="fr-CH" sz="1600" dirty="0" err="1" smtClean="0">
                <a:latin typeface="Arial" charset="0"/>
                <a:ea typeface="Arial" charset="0"/>
                <a:cs typeface="Arial" charset="0"/>
              </a:rPr>
              <a:t>Hiring</a:t>
            </a:r>
            <a:r>
              <a:rPr lang="fr-CH" sz="1600" dirty="0" smtClean="0">
                <a:latin typeface="Arial" charset="0"/>
                <a:ea typeface="Arial" charset="0"/>
                <a:cs typeface="Arial" charset="0"/>
              </a:rPr>
              <a:t> offices)</a:t>
            </a:r>
          </a:p>
          <a:p>
            <a:r>
              <a:rPr lang="fr-CH" sz="1600" dirty="0" smtClean="0">
                <a:latin typeface="Arial" charset="0"/>
                <a:ea typeface="Arial" charset="0"/>
                <a:cs typeface="Arial" charset="0"/>
              </a:rPr>
              <a:t>No one </a:t>
            </a:r>
            <a:r>
              <a:rPr lang="fr-CH" sz="1600" dirty="0" err="1" smtClean="0">
                <a:latin typeface="Arial" charset="0"/>
                <a:ea typeface="Arial" charset="0"/>
                <a:cs typeface="Arial" charset="0"/>
              </a:rPr>
              <a:t>is</a:t>
            </a:r>
            <a:r>
              <a:rPr lang="fr-CH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CH" sz="1600" dirty="0" err="1" smtClean="0">
                <a:latin typeface="Arial" charset="0"/>
                <a:ea typeface="Arial" charset="0"/>
                <a:cs typeface="Arial" charset="0"/>
              </a:rPr>
              <a:t>asked</a:t>
            </a:r>
            <a:r>
              <a:rPr lang="fr-CH" sz="1600" dirty="0" smtClean="0">
                <a:latin typeface="Arial" charset="0"/>
                <a:ea typeface="Arial" charset="0"/>
                <a:cs typeface="Arial" charset="0"/>
              </a:rPr>
              <a:t> to </a:t>
            </a:r>
            <a:r>
              <a:rPr lang="fr-CH" sz="1600" dirty="0" err="1" smtClean="0">
                <a:latin typeface="Arial" charset="0"/>
                <a:ea typeface="Arial" charset="0"/>
                <a:cs typeface="Arial" charset="0"/>
              </a:rPr>
              <a:t>rotate</a:t>
            </a:r>
            <a:r>
              <a:rPr lang="fr-CH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CH" sz="1600" dirty="0" err="1" smtClean="0">
                <a:latin typeface="Arial" charset="0"/>
                <a:ea typeface="Arial" charset="0"/>
                <a:cs typeface="Arial" charset="0"/>
              </a:rPr>
              <a:t>unless</a:t>
            </a:r>
            <a:r>
              <a:rPr lang="fr-CH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CH" sz="1600" dirty="0" err="1" smtClean="0">
                <a:latin typeface="Arial" charset="0"/>
                <a:ea typeface="Arial" charset="0"/>
                <a:cs typeface="Arial" charset="0"/>
              </a:rPr>
              <a:t>there</a:t>
            </a:r>
            <a:r>
              <a:rPr lang="fr-CH" sz="1600" dirty="0" smtClean="0">
                <a:latin typeface="Arial" charset="0"/>
                <a:ea typeface="Arial" charset="0"/>
                <a:cs typeface="Arial" charset="0"/>
              </a:rPr>
              <a:t> are at least </a:t>
            </a:r>
            <a:r>
              <a:rPr lang="fr-CH" sz="1600" dirty="0" smtClean="0">
                <a:latin typeface="Arial" charset="0"/>
                <a:ea typeface="Arial" charset="0"/>
                <a:cs typeface="Arial" charset="0"/>
              </a:rPr>
              <a:t>3 (?) </a:t>
            </a:r>
            <a:r>
              <a:rPr lang="fr-CH" sz="1600" dirty="0" err="1" smtClean="0">
                <a:latin typeface="Arial" charset="0"/>
                <a:ea typeface="Arial" charset="0"/>
                <a:cs typeface="Arial" charset="0"/>
              </a:rPr>
              <a:t>suitable</a:t>
            </a:r>
            <a:r>
              <a:rPr lang="fr-CH" sz="1600" dirty="0" smtClean="0">
                <a:latin typeface="Arial" charset="0"/>
                <a:ea typeface="Arial" charset="0"/>
                <a:cs typeface="Arial" charset="0"/>
              </a:rPr>
              <a:t> positions </a:t>
            </a:r>
            <a:r>
              <a:rPr lang="fr-CH" sz="1600" dirty="0" smtClean="0">
                <a:latin typeface="Arial" charset="0"/>
                <a:ea typeface="Arial" charset="0"/>
                <a:cs typeface="Arial" charset="0"/>
              </a:rPr>
              <a:t>(</a:t>
            </a:r>
            <a:r>
              <a:rPr lang="fr-CH" sz="1600" dirty="0" err="1" smtClean="0">
                <a:latin typeface="Arial" charset="0"/>
                <a:ea typeface="Arial" charset="0"/>
                <a:cs typeface="Arial" charset="0"/>
              </a:rPr>
              <a:t>women</a:t>
            </a:r>
            <a:r>
              <a:rPr lang="fr-CH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CH" sz="1600" dirty="0" err="1" smtClean="0">
                <a:latin typeface="Arial" charset="0"/>
                <a:ea typeface="Arial" charset="0"/>
                <a:cs typeface="Arial" charset="0"/>
              </a:rPr>
              <a:t>can</a:t>
            </a:r>
            <a:r>
              <a:rPr lang="fr-CH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CH" sz="1600" dirty="0" err="1" smtClean="0">
                <a:latin typeface="Arial" charset="0"/>
                <a:ea typeface="Arial" charset="0"/>
                <a:cs typeface="Arial" charset="0"/>
              </a:rPr>
              <a:t>name</a:t>
            </a:r>
            <a:r>
              <a:rPr lang="fr-CH" sz="1600" dirty="0" smtClean="0">
                <a:latin typeface="Arial" charset="0"/>
                <a:ea typeface="Arial" charset="0"/>
                <a:cs typeface="Arial" charset="0"/>
              </a:rPr>
              <a:t> 10 </a:t>
            </a:r>
            <a:r>
              <a:rPr lang="fr-CH" sz="1600" dirty="0" err="1" smtClean="0">
                <a:latin typeface="Arial" charset="0"/>
                <a:ea typeface="Arial" charset="0"/>
                <a:cs typeface="Arial" charset="0"/>
              </a:rPr>
              <a:t>preferences</a:t>
            </a:r>
            <a:r>
              <a:rPr lang="fr-CH" sz="1600" dirty="0" smtClean="0">
                <a:latin typeface="Arial" charset="0"/>
                <a:ea typeface="Arial" charset="0"/>
                <a:cs typeface="Arial" charset="0"/>
              </a:rPr>
              <a:t>?)</a:t>
            </a:r>
            <a:endParaRPr lang="fr-CH" sz="160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fr-CH" sz="1600" dirty="0" err="1" smtClean="0">
                <a:latin typeface="Arial" charset="0"/>
                <a:ea typeface="Arial" charset="0"/>
                <a:cs typeface="Arial" charset="0"/>
              </a:rPr>
              <a:t>Lowest</a:t>
            </a:r>
            <a:r>
              <a:rPr lang="fr-CH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CH" sz="1600" dirty="0" err="1" smtClean="0">
                <a:latin typeface="Arial" charset="0"/>
                <a:ea typeface="Arial" charset="0"/>
                <a:cs typeface="Arial" charset="0"/>
              </a:rPr>
              <a:t>common</a:t>
            </a:r>
            <a:r>
              <a:rPr lang="fr-CH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CH" sz="1600" dirty="0" err="1" smtClean="0">
                <a:latin typeface="Arial" charset="0"/>
                <a:ea typeface="Arial" charset="0"/>
                <a:cs typeface="Arial" charset="0"/>
              </a:rPr>
              <a:t>denominator</a:t>
            </a:r>
            <a:r>
              <a:rPr lang="fr-CH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CH" sz="1600" dirty="0" err="1" smtClean="0">
                <a:latin typeface="Arial" charset="0"/>
                <a:ea typeface="Arial" charset="0"/>
                <a:cs typeface="Arial" charset="0"/>
              </a:rPr>
              <a:t>strategy</a:t>
            </a:r>
            <a:r>
              <a:rPr lang="fr-CH" sz="16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CH" sz="1600" dirty="0" smtClean="0">
                <a:latin typeface="Arial" charset="0"/>
                <a:ea typeface="Arial" charset="0"/>
                <a:cs typeface="Arial" charset="0"/>
              </a:rPr>
              <a:t>for auto-matches (not matches made in </a:t>
            </a:r>
            <a:r>
              <a:rPr lang="fr-CH" sz="1600" dirty="0" err="1" smtClean="0">
                <a:latin typeface="Arial" charset="0"/>
                <a:ea typeface="Arial" charset="0"/>
                <a:cs typeface="Arial" charset="0"/>
              </a:rPr>
              <a:t>heaven</a:t>
            </a:r>
            <a:r>
              <a:rPr lang="fr-CH" sz="1600" dirty="0" smtClean="0">
                <a:latin typeface="Arial" charset="0"/>
                <a:ea typeface="Arial" charset="0"/>
                <a:cs typeface="Arial" charset="0"/>
              </a:rPr>
              <a:t>)</a:t>
            </a:r>
            <a:endParaRPr lang="fr-CH" sz="1600" dirty="0">
              <a:latin typeface="Arial" charset="0"/>
              <a:ea typeface="Arial" charset="0"/>
              <a:cs typeface="Arial" charset="0"/>
            </a:endParaRPr>
          </a:p>
          <a:p>
            <a:r>
              <a:rPr lang="fr-CH" sz="1600" dirty="0" smtClean="0">
                <a:latin typeface="Arial" charset="0"/>
                <a:ea typeface="Arial" charset="0"/>
                <a:cs typeface="Arial" charset="0"/>
              </a:rPr>
              <a:t>Points for </a:t>
            </a:r>
            <a:r>
              <a:rPr lang="fr-CH" sz="1600" dirty="0" err="1" smtClean="0">
                <a:latin typeface="Arial" charset="0"/>
                <a:ea typeface="Arial" charset="0"/>
                <a:cs typeface="Arial" charset="0"/>
              </a:rPr>
              <a:t>past</a:t>
            </a:r>
            <a:r>
              <a:rPr lang="fr-CH" sz="1600" dirty="0" smtClean="0">
                <a:latin typeface="Arial" charset="0"/>
                <a:ea typeface="Arial" charset="0"/>
                <a:cs typeface="Arial" charset="0"/>
              </a:rPr>
              <a:t> moves</a:t>
            </a:r>
            <a:endParaRPr lang="fr-CH" sz="1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75790" y="4758315"/>
            <a:ext cx="2133600" cy="273844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rgbClr val="7F7F7F"/>
                </a:solidFill>
              </a:defRPr>
            </a:lvl1pPr>
          </a:lstStyle>
          <a:p>
            <a:fld id="{C15E4355-C1EE-2A42-B28B-63C6333920E9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4753551"/>
            <a:ext cx="2895600" cy="273844"/>
          </a:xfrm>
          <a:prstGeom prst="rect">
            <a:avLst/>
          </a:prstGeom>
        </p:spPr>
        <p:txBody>
          <a:bodyPr/>
          <a:lstStyle>
            <a:lvl1pPr algn="r">
              <a:defRPr sz="900"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Title of Presentation – </a:t>
            </a:r>
            <a:r>
              <a:rPr lang="en-US" b="1" dirty="0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</a:rPr>
              <a:t>UNICEF</a:t>
            </a:r>
            <a:r>
              <a:rPr lang="en-US" dirty="0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</a:rPr>
              <a:t> | for every child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700033" y="1654709"/>
            <a:ext cx="3673002" cy="2368652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sz="1600" dirty="0" smtClean="0">
                <a:latin typeface="Arial" charset="0"/>
                <a:ea typeface="Arial" charset="0"/>
                <a:cs typeface="Arial" charset="0"/>
              </a:rPr>
              <a:t>Staff </a:t>
            </a:r>
            <a:r>
              <a:rPr lang="fr-CH" sz="1600" dirty="0" err="1" smtClean="0">
                <a:latin typeface="Arial" charset="0"/>
                <a:ea typeface="Arial" charset="0"/>
                <a:cs typeface="Arial" charset="0"/>
              </a:rPr>
              <a:t>Between</a:t>
            </a:r>
            <a:r>
              <a:rPr lang="fr-CH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CH" sz="1600" dirty="0" err="1" smtClean="0">
                <a:latin typeface="Arial" charset="0"/>
                <a:ea typeface="Arial" charset="0"/>
                <a:cs typeface="Arial" charset="0"/>
              </a:rPr>
              <a:t>Assignments</a:t>
            </a:r>
            <a:r>
              <a:rPr lang="fr-CH" sz="1600" dirty="0" smtClean="0">
                <a:latin typeface="Arial" charset="0"/>
                <a:ea typeface="Arial" charset="0"/>
                <a:cs typeface="Arial" charset="0"/>
              </a:rPr>
              <a:t> (SBA)</a:t>
            </a:r>
          </a:p>
          <a:p>
            <a:pPr lvl="0"/>
            <a:r>
              <a:rPr lang="en-US" sz="1600" dirty="0">
                <a:latin typeface="Arial" charset="0"/>
                <a:ea typeface="Arial" charset="0"/>
                <a:cs typeface="Arial" charset="0"/>
              </a:rPr>
              <a:t>Return to home country intermittently </a:t>
            </a:r>
          </a:p>
          <a:p>
            <a:pPr lvl="0"/>
            <a:r>
              <a:rPr lang="en-US" sz="1600" dirty="0">
                <a:latin typeface="Arial" charset="0"/>
                <a:ea typeface="Arial" charset="0"/>
                <a:cs typeface="Arial" charset="0"/>
              </a:rPr>
              <a:t>Tell you where to live and send kids to 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school</a:t>
            </a:r>
          </a:p>
          <a:p>
            <a:pPr marL="342900" lvl="1" indent="0">
              <a:buNone/>
            </a:pPr>
            <a:endParaRPr lang="en-US" sz="1600" i="1" dirty="0">
              <a:latin typeface="Arial" charset="0"/>
              <a:ea typeface="Arial" charset="0"/>
              <a:cs typeface="Arial" charset="0"/>
            </a:endParaRPr>
          </a:p>
          <a:p>
            <a:pPr marL="0" lvl="0" indent="0">
              <a:buNone/>
            </a:pPr>
            <a:r>
              <a:rPr lang="en-US" sz="1600" i="1" dirty="0" smtClean="0">
                <a:latin typeface="Arial" charset="0"/>
                <a:ea typeface="Arial" charset="0"/>
                <a:cs typeface="Arial" charset="0"/>
              </a:rPr>
              <a:t>Also:</a:t>
            </a:r>
          </a:p>
          <a:p>
            <a:pPr lvl="0"/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PME (Supply)</a:t>
            </a:r>
            <a:endParaRPr lang="en-US" sz="16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8255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20363" y="457303"/>
            <a:ext cx="7928429" cy="857250"/>
          </a:xfrm>
          <a:prstGeom prst="rect">
            <a:avLst/>
          </a:prstGeom>
        </p:spPr>
        <p:txBody>
          <a:bodyPr lIns="0" tIns="0" rIns="0" bIns="0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99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3200" dirty="0" smtClean="0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</a:rPr>
              <a:t>Brainstorming </a:t>
            </a:r>
            <a:r>
              <a:rPr lang="fr-CH" sz="3200" dirty="0" err="1" smtClean="0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</a:rPr>
              <a:t>rules</a:t>
            </a:r>
            <a:r>
              <a:rPr lang="fr-CH" sz="3200" dirty="0" smtClean="0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</a:rPr>
              <a:t>: no </a:t>
            </a:r>
            <a:r>
              <a:rPr lang="fr-CH" sz="3200" dirty="0" err="1" smtClean="0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</a:rPr>
              <a:t>idea</a:t>
            </a:r>
            <a:r>
              <a:rPr lang="fr-CH" sz="3200" dirty="0" smtClean="0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CH" sz="3200" dirty="0" err="1" smtClean="0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</a:rPr>
              <a:t>is</a:t>
            </a:r>
            <a:r>
              <a:rPr lang="fr-CH" sz="3200" dirty="0" smtClean="0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CH" sz="3200" dirty="0" err="1" smtClean="0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</a:rPr>
              <a:t>too</a:t>
            </a:r>
            <a:r>
              <a:rPr lang="fr-CH" sz="3200" dirty="0" smtClean="0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CH" sz="3200" dirty="0" err="1" smtClean="0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</a:rPr>
              <a:t>outrageous</a:t>
            </a:r>
            <a:r>
              <a:rPr lang="fr-CH" sz="3200" dirty="0" smtClean="0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</a:rPr>
              <a:t> or out of </a:t>
            </a:r>
            <a:r>
              <a:rPr lang="fr-CH" sz="3200" dirty="0" err="1" smtClean="0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</a:rPr>
              <a:t>bounds</a:t>
            </a:r>
            <a:endParaRPr lang="fr-CH" sz="3200" dirty="0">
              <a:solidFill>
                <a:srgbClr val="00AEEF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fr-CH" sz="2000" dirty="0" err="1" smtClean="0">
                <a:solidFill>
                  <a:srgbClr val="00AEEF"/>
                </a:solidFill>
                <a:latin typeface="Aleo Light" charset="0"/>
                <a:ea typeface="Aleo Light" charset="0"/>
                <a:cs typeface="Aleo Light" charset="0"/>
              </a:rPr>
              <a:t>Sometimes</a:t>
            </a:r>
            <a:r>
              <a:rPr lang="fr-CH" sz="2000" dirty="0" smtClean="0">
                <a:solidFill>
                  <a:srgbClr val="00AEEF"/>
                </a:solidFill>
                <a:latin typeface="Aleo Light" charset="0"/>
                <a:ea typeface="Aleo Light" charset="0"/>
                <a:cs typeface="Aleo Light" charset="0"/>
              </a:rPr>
              <a:t>, the more </a:t>
            </a:r>
            <a:r>
              <a:rPr lang="fr-CH" sz="2000" dirty="0" err="1" smtClean="0">
                <a:solidFill>
                  <a:srgbClr val="00AEEF"/>
                </a:solidFill>
                <a:latin typeface="Aleo Light" charset="0"/>
                <a:ea typeface="Aleo Light" charset="0"/>
                <a:cs typeface="Aleo Light" charset="0"/>
              </a:rPr>
              <a:t>outrageous</a:t>
            </a:r>
            <a:r>
              <a:rPr lang="fr-CH" sz="2000" dirty="0" smtClean="0">
                <a:solidFill>
                  <a:srgbClr val="00AEEF"/>
                </a:solidFill>
                <a:latin typeface="Aleo Light" charset="0"/>
                <a:ea typeface="Aleo Light" charset="0"/>
                <a:cs typeface="Aleo Light" charset="0"/>
              </a:rPr>
              <a:t> the </a:t>
            </a:r>
            <a:r>
              <a:rPr lang="fr-CH" sz="2000" dirty="0" err="1" smtClean="0">
                <a:solidFill>
                  <a:srgbClr val="00AEEF"/>
                </a:solidFill>
                <a:latin typeface="Aleo Light" charset="0"/>
                <a:ea typeface="Aleo Light" charset="0"/>
                <a:cs typeface="Aleo Light" charset="0"/>
              </a:rPr>
              <a:t>idea</a:t>
            </a:r>
            <a:r>
              <a:rPr lang="fr-CH" sz="2000" dirty="0" smtClean="0">
                <a:solidFill>
                  <a:srgbClr val="00AEEF"/>
                </a:solidFill>
                <a:latin typeface="Aleo Light" charset="0"/>
                <a:ea typeface="Aleo Light" charset="0"/>
                <a:cs typeface="Aleo Light" charset="0"/>
              </a:rPr>
              <a:t>, the more </a:t>
            </a:r>
            <a:r>
              <a:rPr lang="fr-CH" sz="2000" dirty="0" err="1" smtClean="0">
                <a:solidFill>
                  <a:srgbClr val="00AEEF"/>
                </a:solidFill>
                <a:latin typeface="Aleo Light" charset="0"/>
                <a:ea typeface="Aleo Light" charset="0"/>
                <a:cs typeface="Aleo Light" charset="0"/>
              </a:rPr>
              <a:t>likely</a:t>
            </a:r>
            <a:r>
              <a:rPr lang="fr-CH" sz="2000" dirty="0" smtClean="0">
                <a:solidFill>
                  <a:srgbClr val="00AEEF"/>
                </a:solidFill>
                <a:latin typeface="Aleo Light" charset="0"/>
                <a:ea typeface="Aleo Light" charset="0"/>
                <a:cs typeface="Aleo Light" charset="0"/>
              </a:rPr>
              <a:t> to point out </a:t>
            </a:r>
            <a:r>
              <a:rPr lang="fr-CH" sz="2000" dirty="0" err="1" smtClean="0">
                <a:solidFill>
                  <a:srgbClr val="00AEEF"/>
                </a:solidFill>
                <a:latin typeface="Aleo Light" charset="0"/>
                <a:ea typeface="Aleo Light" charset="0"/>
                <a:cs typeface="Aleo Light" charset="0"/>
              </a:rPr>
              <a:t>parameters</a:t>
            </a:r>
            <a:r>
              <a:rPr lang="fr-CH" sz="2000" dirty="0" smtClean="0">
                <a:solidFill>
                  <a:srgbClr val="00AEEF"/>
                </a:solidFill>
                <a:latin typeface="Aleo Light" charset="0"/>
                <a:ea typeface="Aleo Light" charset="0"/>
                <a:cs typeface="Aleo Light" charset="0"/>
              </a:rPr>
              <a:t> of the </a:t>
            </a:r>
            <a:r>
              <a:rPr lang="fr-CH" sz="2000" dirty="0" err="1" smtClean="0">
                <a:solidFill>
                  <a:srgbClr val="00AEEF"/>
                </a:solidFill>
                <a:latin typeface="Aleo Light" charset="0"/>
                <a:ea typeface="Aleo Light" charset="0"/>
                <a:cs typeface="Aleo Light" charset="0"/>
              </a:rPr>
              <a:t>problem</a:t>
            </a:r>
            <a:endParaRPr lang="en-US" sz="2000" dirty="0">
              <a:solidFill>
                <a:srgbClr val="00AEEF"/>
              </a:solidFill>
              <a:latin typeface="Aleo Light" charset="0"/>
              <a:ea typeface="Aleo Light" charset="0"/>
              <a:cs typeface="Aleo Light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20363" y="2103443"/>
            <a:ext cx="7620904" cy="2368652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H" sz="160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fr-CH" sz="1600" dirty="0" err="1" smtClean="0">
                <a:latin typeface="Arial" charset="0"/>
                <a:ea typeface="Arial" charset="0"/>
                <a:cs typeface="Arial" charset="0"/>
              </a:rPr>
              <a:t>Lowest</a:t>
            </a:r>
            <a:r>
              <a:rPr lang="fr-CH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CH" sz="1600" dirty="0" err="1" smtClean="0">
                <a:latin typeface="Arial" charset="0"/>
                <a:ea typeface="Arial" charset="0"/>
                <a:cs typeface="Arial" charset="0"/>
              </a:rPr>
              <a:t>common</a:t>
            </a:r>
            <a:r>
              <a:rPr lang="fr-CH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CH" sz="1600" dirty="0" err="1" smtClean="0">
                <a:latin typeface="Arial" charset="0"/>
                <a:ea typeface="Arial" charset="0"/>
                <a:cs typeface="Arial" charset="0"/>
              </a:rPr>
              <a:t>denominator</a:t>
            </a:r>
            <a:r>
              <a:rPr lang="fr-CH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CH" sz="1600" dirty="0" err="1" smtClean="0">
                <a:latin typeface="Arial" charset="0"/>
                <a:ea typeface="Arial" charset="0"/>
                <a:cs typeface="Arial" charset="0"/>
              </a:rPr>
              <a:t>strategy</a:t>
            </a:r>
            <a:r>
              <a:rPr lang="fr-CH" sz="16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CH" sz="1600" dirty="0" smtClean="0">
                <a:latin typeface="Arial" charset="0"/>
                <a:ea typeface="Arial" charset="0"/>
                <a:cs typeface="Arial" charset="0"/>
              </a:rPr>
              <a:t>for auto-matches (not matches made in </a:t>
            </a:r>
            <a:r>
              <a:rPr lang="fr-CH" sz="1600" dirty="0" err="1" smtClean="0">
                <a:latin typeface="Arial" charset="0"/>
                <a:ea typeface="Arial" charset="0"/>
                <a:cs typeface="Arial" charset="0"/>
              </a:rPr>
              <a:t>heaven</a:t>
            </a:r>
            <a:r>
              <a:rPr lang="fr-CH" sz="1600" dirty="0" smtClean="0">
                <a:latin typeface="Arial" charset="0"/>
                <a:ea typeface="Arial" charset="0"/>
                <a:cs typeface="Arial" charset="0"/>
              </a:rPr>
              <a:t>)</a:t>
            </a:r>
            <a:endParaRPr lang="fr-CH" sz="1600" dirty="0">
              <a:latin typeface="Arial" charset="0"/>
              <a:ea typeface="Arial" charset="0"/>
              <a:cs typeface="Arial" charset="0"/>
            </a:endParaRPr>
          </a:p>
          <a:p>
            <a:r>
              <a:rPr lang="fr-CH" sz="1600" dirty="0" smtClean="0">
                <a:latin typeface="Arial" charset="0"/>
                <a:ea typeface="Arial" charset="0"/>
                <a:cs typeface="Arial" charset="0"/>
              </a:rPr>
              <a:t>Points for </a:t>
            </a:r>
            <a:r>
              <a:rPr lang="fr-CH" sz="1600" dirty="0" err="1" smtClean="0">
                <a:latin typeface="Arial" charset="0"/>
                <a:ea typeface="Arial" charset="0"/>
                <a:cs typeface="Arial" charset="0"/>
              </a:rPr>
              <a:t>past</a:t>
            </a:r>
            <a:r>
              <a:rPr lang="fr-CH" sz="1600" dirty="0" smtClean="0">
                <a:latin typeface="Arial" charset="0"/>
                <a:ea typeface="Arial" charset="0"/>
                <a:cs typeface="Arial" charset="0"/>
              </a:rPr>
              <a:t> moves</a:t>
            </a:r>
            <a:endParaRPr lang="fr-CH" sz="1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75790" y="4758315"/>
            <a:ext cx="2133600" cy="273844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rgbClr val="7F7F7F"/>
                </a:solidFill>
              </a:defRPr>
            </a:lvl1pPr>
          </a:lstStyle>
          <a:p>
            <a:fld id="{C15E4355-C1EE-2A42-B28B-63C6333920E9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4753551"/>
            <a:ext cx="2895600" cy="273844"/>
          </a:xfrm>
          <a:prstGeom prst="rect">
            <a:avLst/>
          </a:prstGeom>
        </p:spPr>
        <p:txBody>
          <a:bodyPr/>
          <a:lstStyle>
            <a:lvl1pPr algn="r">
              <a:defRPr sz="900"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Title of Presentation – </a:t>
            </a:r>
            <a:r>
              <a:rPr lang="en-US" b="1" dirty="0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</a:rPr>
              <a:t>UNICEF</a:t>
            </a:r>
            <a:r>
              <a:rPr lang="en-US" dirty="0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</a:rPr>
              <a:t> | for every child</a:t>
            </a:r>
          </a:p>
        </p:txBody>
      </p:sp>
    </p:spTree>
    <p:extLst>
      <p:ext uri="{BB962C8B-B14F-4D97-AF65-F5344CB8AC3E}">
        <p14:creationId xmlns:p14="http://schemas.microsoft.com/office/powerpoint/2010/main" val="17577463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20363" y="457303"/>
            <a:ext cx="7928429" cy="857250"/>
          </a:xfrm>
          <a:prstGeom prst="rect">
            <a:avLst/>
          </a:prstGeom>
        </p:spPr>
        <p:txBody>
          <a:bodyPr lIns="0" tIns="0" rIns="0" bIns="0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99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3200" dirty="0" err="1" smtClean="0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</a:rPr>
              <a:t>Themes</a:t>
            </a:r>
            <a:r>
              <a:rPr lang="fr-CH" sz="3200" dirty="0" smtClean="0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fr-CH" sz="3200" dirty="0" err="1" smtClean="0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</a:rPr>
              <a:t>clarity</a:t>
            </a:r>
            <a:r>
              <a:rPr lang="fr-CH" sz="3200" dirty="0" smtClean="0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fr-CH" sz="3200" dirty="0" smtClean="0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</a:rPr>
              <a:t>communications</a:t>
            </a:r>
          </a:p>
          <a:p>
            <a:r>
              <a:rPr lang="fr-CH" sz="2000" dirty="0">
                <a:solidFill>
                  <a:srgbClr val="00AEEF"/>
                </a:solidFill>
                <a:latin typeface="Aleo Light" charset="0"/>
                <a:ea typeface="Aleo Light" charset="0"/>
                <a:cs typeface="Aleo Light" charset="0"/>
              </a:rPr>
              <a:t>Solution: </a:t>
            </a:r>
            <a:r>
              <a:rPr lang="en-US" sz="2000" dirty="0" smtClean="0">
                <a:solidFill>
                  <a:srgbClr val="00AEEF"/>
                </a:solidFill>
                <a:latin typeface="Aleo Light" charset="0"/>
                <a:ea typeface="Aleo Light" charset="0"/>
                <a:cs typeface="Aleo Light" charset="0"/>
              </a:rPr>
              <a:t>Rename the rotation exercise</a:t>
            </a:r>
            <a:endParaRPr lang="en-US" sz="2000" dirty="0">
              <a:solidFill>
                <a:srgbClr val="00AEEF"/>
              </a:solidFill>
              <a:latin typeface="Aleo Light" charset="0"/>
              <a:ea typeface="Aleo Light" charset="0"/>
              <a:cs typeface="Aleo Light" charset="0"/>
            </a:endParaRPr>
          </a:p>
          <a:p>
            <a:endParaRPr lang="en-US" sz="3200" dirty="0">
              <a:solidFill>
                <a:srgbClr val="00AEE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75790" y="4758315"/>
            <a:ext cx="2133600" cy="273844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rgbClr val="7F7F7F"/>
                </a:solidFill>
              </a:defRPr>
            </a:lvl1pPr>
          </a:lstStyle>
          <a:p>
            <a:fld id="{C15E4355-C1EE-2A42-B28B-63C6333920E9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4753551"/>
            <a:ext cx="2895600" cy="273844"/>
          </a:xfrm>
          <a:prstGeom prst="rect">
            <a:avLst/>
          </a:prstGeom>
        </p:spPr>
        <p:txBody>
          <a:bodyPr/>
          <a:lstStyle>
            <a:lvl1pPr algn="r">
              <a:defRPr sz="900"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Title of Presentation – </a:t>
            </a:r>
            <a:r>
              <a:rPr lang="en-US" b="1" dirty="0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</a:rPr>
              <a:t>UNICEF</a:t>
            </a:r>
            <a:r>
              <a:rPr lang="en-US" dirty="0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</a:rPr>
              <a:t> | for every child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20362" y="1314553"/>
            <a:ext cx="7579567" cy="66713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indent="0" algn="l" defTabSz="685800" rtl="0" eaLnBrk="1" latinLnBrk="0" hangingPunct="1">
              <a:buNone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”Mobility Assistance Exercise” a better and more accurate name (if it stays as is)?</a:t>
            </a:r>
            <a:endParaRPr lang="en-US" sz="1400" dirty="0" smtClean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0176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20363" y="457303"/>
            <a:ext cx="7928429" cy="857250"/>
          </a:xfrm>
          <a:prstGeom prst="rect">
            <a:avLst/>
          </a:prstGeom>
        </p:spPr>
        <p:txBody>
          <a:bodyPr lIns="0" tIns="0" rIns="0" bIns="0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99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3200" dirty="0" err="1" smtClean="0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</a:rPr>
              <a:t>Theme</a:t>
            </a:r>
            <a:r>
              <a:rPr lang="fr-CH" sz="3200" dirty="0" smtClean="0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fr-CH" sz="3200" dirty="0" err="1" smtClean="0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</a:rPr>
              <a:t>supply</a:t>
            </a:r>
            <a:r>
              <a:rPr lang="fr-CH" sz="3200" dirty="0" smtClean="0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</a:rPr>
              <a:t> and </a:t>
            </a:r>
            <a:r>
              <a:rPr lang="fr-CH" sz="3200" dirty="0" err="1" smtClean="0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</a:rPr>
              <a:t>demand</a:t>
            </a:r>
            <a:endParaRPr lang="fr-CH" sz="3200" dirty="0" smtClean="0">
              <a:solidFill>
                <a:srgbClr val="00AEEF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fr-CH" sz="2000" dirty="0" smtClean="0">
                <a:solidFill>
                  <a:srgbClr val="00AEEF"/>
                </a:solidFill>
                <a:latin typeface="Aleo Light" charset="0"/>
                <a:ea typeface="Aleo Light" charset="0"/>
                <a:cs typeface="Aleo Light" charset="0"/>
              </a:rPr>
              <a:t>Solution: </a:t>
            </a:r>
            <a:r>
              <a:rPr lang="fr-CH" sz="2000" dirty="0" err="1" smtClean="0">
                <a:solidFill>
                  <a:srgbClr val="00AEEF"/>
                </a:solidFill>
                <a:latin typeface="Aleo Light" charset="0"/>
                <a:ea typeface="Aleo Light" charset="0"/>
                <a:cs typeface="Aleo Light" charset="0"/>
              </a:rPr>
              <a:t>Redefine</a:t>
            </a:r>
            <a:r>
              <a:rPr lang="fr-CH" sz="2000" dirty="0" smtClean="0">
                <a:solidFill>
                  <a:srgbClr val="00AEEF"/>
                </a:solidFill>
                <a:latin typeface="Aleo Light" charset="0"/>
                <a:ea typeface="Aleo Light" charset="0"/>
                <a:cs typeface="Aleo Light" charset="0"/>
              </a:rPr>
              <a:t> </a:t>
            </a:r>
            <a:r>
              <a:rPr lang="fr-CH" sz="2000" dirty="0" err="1" smtClean="0">
                <a:solidFill>
                  <a:srgbClr val="00AEEF"/>
                </a:solidFill>
                <a:latin typeface="Aleo Light" charset="0"/>
                <a:ea typeface="Aleo Light" charset="0"/>
                <a:cs typeface="Aleo Light" charset="0"/>
              </a:rPr>
              <a:t>what</a:t>
            </a:r>
            <a:r>
              <a:rPr lang="fr-CH" sz="2000" dirty="0" smtClean="0">
                <a:solidFill>
                  <a:srgbClr val="00AEEF"/>
                </a:solidFill>
                <a:latin typeface="Aleo Light" charset="0"/>
                <a:ea typeface="Aleo Light" charset="0"/>
                <a:cs typeface="Aleo Light" charset="0"/>
              </a:rPr>
              <a:t> a non-</a:t>
            </a:r>
            <a:r>
              <a:rPr lang="fr-CH" sz="2000" dirty="0" err="1" smtClean="0">
                <a:solidFill>
                  <a:srgbClr val="00AEEF"/>
                </a:solidFill>
                <a:latin typeface="Aleo Light" charset="0"/>
                <a:ea typeface="Aleo Light" charset="0"/>
                <a:cs typeface="Aleo Light" charset="0"/>
              </a:rPr>
              <a:t>rotational</a:t>
            </a:r>
            <a:r>
              <a:rPr lang="fr-CH" sz="2000" dirty="0" smtClean="0">
                <a:solidFill>
                  <a:srgbClr val="00AEEF"/>
                </a:solidFill>
                <a:latin typeface="Aleo Light" charset="0"/>
                <a:ea typeface="Aleo Light" charset="0"/>
                <a:cs typeface="Aleo Light" charset="0"/>
              </a:rPr>
              <a:t> post </a:t>
            </a:r>
            <a:r>
              <a:rPr lang="fr-CH" sz="2000" dirty="0" err="1" smtClean="0">
                <a:solidFill>
                  <a:srgbClr val="00AEEF"/>
                </a:solidFill>
                <a:latin typeface="Aleo Light" charset="0"/>
                <a:ea typeface="Aleo Light" charset="0"/>
                <a:cs typeface="Aleo Light" charset="0"/>
              </a:rPr>
              <a:t>is</a:t>
            </a:r>
            <a:endParaRPr lang="en-US" sz="2000" dirty="0">
              <a:solidFill>
                <a:srgbClr val="00AEEF"/>
              </a:solidFill>
              <a:latin typeface="Aleo Light" charset="0"/>
              <a:ea typeface="Aleo Light" charset="0"/>
              <a:cs typeface="Aleo Light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75790" y="4758315"/>
            <a:ext cx="2133600" cy="273844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rgbClr val="7F7F7F"/>
                </a:solidFill>
              </a:defRPr>
            </a:lvl1pPr>
          </a:lstStyle>
          <a:p>
            <a:fld id="{C15E4355-C1EE-2A42-B28B-63C6333920E9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4753551"/>
            <a:ext cx="2895600" cy="273844"/>
          </a:xfrm>
          <a:prstGeom prst="rect">
            <a:avLst/>
          </a:prstGeom>
        </p:spPr>
        <p:txBody>
          <a:bodyPr/>
          <a:lstStyle>
            <a:lvl1pPr algn="r">
              <a:defRPr sz="900"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Title of Presentation – </a:t>
            </a:r>
            <a:r>
              <a:rPr lang="en-US" b="1" dirty="0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</a:rPr>
              <a:t>UNICEF</a:t>
            </a:r>
            <a:r>
              <a:rPr lang="en-US" dirty="0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</a:rPr>
              <a:t> | for every child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20362" y="1623690"/>
            <a:ext cx="7203050" cy="66713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indent="0" algn="l" defTabSz="685800" rtl="0" eaLnBrk="1" latinLnBrk="0" hangingPunct="1">
              <a:buNone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If there aren’t at least X positions like yours in this year’s potential pool (based on TODs), it’s non-rotational, for this year. See you next year. </a:t>
            </a:r>
          </a:p>
          <a:p>
            <a:endParaRPr lang="en-US" sz="14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sz="14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Get functional area leads (maybe even consultants) to determine what “like your” means</a:t>
            </a:r>
          </a:p>
        </p:txBody>
      </p:sp>
    </p:spTree>
    <p:extLst>
      <p:ext uri="{BB962C8B-B14F-4D97-AF65-F5344CB8AC3E}">
        <p14:creationId xmlns:p14="http://schemas.microsoft.com/office/powerpoint/2010/main" val="4007837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20363" y="457303"/>
            <a:ext cx="7928429" cy="857250"/>
          </a:xfrm>
          <a:prstGeom prst="rect">
            <a:avLst/>
          </a:prstGeom>
        </p:spPr>
        <p:txBody>
          <a:bodyPr lIns="0" tIns="0" rIns="0" bIns="0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99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3200" dirty="0" err="1" smtClean="0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</a:rPr>
              <a:t>Themes</a:t>
            </a:r>
            <a:r>
              <a:rPr lang="fr-CH" sz="3200" dirty="0" smtClean="0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fr-CH" sz="3200" dirty="0" err="1" smtClean="0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</a:rPr>
              <a:t>supply</a:t>
            </a:r>
            <a:r>
              <a:rPr lang="fr-CH" sz="3200" dirty="0" smtClean="0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</a:rPr>
              <a:t> and </a:t>
            </a:r>
            <a:r>
              <a:rPr lang="fr-CH" sz="3200" dirty="0" err="1" smtClean="0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</a:rPr>
              <a:t>demand</a:t>
            </a:r>
            <a:r>
              <a:rPr lang="fr-CH" sz="3200" dirty="0" smtClean="0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</a:rPr>
              <a:t>, application/ </a:t>
            </a:r>
            <a:r>
              <a:rPr lang="fr-CH" sz="3200" dirty="0" err="1" smtClean="0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</a:rPr>
              <a:t>selection</a:t>
            </a:r>
            <a:r>
              <a:rPr lang="fr-CH" sz="3200" dirty="0" smtClean="0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CH" sz="3200" dirty="0" err="1" smtClean="0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</a:rPr>
              <a:t>process</a:t>
            </a:r>
            <a:r>
              <a:rPr lang="fr-CH" sz="3200" dirty="0" smtClean="0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fr-CH" sz="3200" dirty="0" err="1" smtClean="0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</a:rPr>
              <a:t>PERs</a:t>
            </a:r>
            <a:r>
              <a:rPr lang="fr-CH" sz="3200" dirty="0" smtClean="0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fr-CH" sz="3200" dirty="0" err="1" smtClean="0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</a:rPr>
              <a:t>transparency</a:t>
            </a:r>
            <a:endParaRPr lang="fr-CH" sz="3200" dirty="0" smtClean="0">
              <a:solidFill>
                <a:srgbClr val="00AEEF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fr-CH" sz="2000" dirty="0" smtClean="0">
                <a:solidFill>
                  <a:srgbClr val="00AEEF"/>
                </a:solidFill>
                <a:latin typeface="Aleo Light" charset="0"/>
                <a:ea typeface="Aleo Light" charset="0"/>
                <a:cs typeface="Aleo Light" charset="0"/>
              </a:rPr>
              <a:t>Solution: </a:t>
            </a:r>
            <a:r>
              <a:rPr lang="fr-CH" sz="2000" dirty="0" err="1" smtClean="0">
                <a:solidFill>
                  <a:srgbClr val="00AEEF"/>
                </a:solidFill>
                <a:latin typeface="Aleo Light" charset="0"/>
                <a:ea typeface="Aleo Light" charset="0"/>
                <a:cs typeface="Aleo Light" charset="0"/>
              </a:rPr>
              <a:t>centralize</a:t>
            </a:r>
            <a:r>
              <a:rPr lang="fr-CH" sz="2000" dirty="0" smtClean="0">
                <a:solidFill>
                  <a:srgbClr val="00AEEF"/>
                </a:solidFill>
                <a:latin typeface="Aleo Light" charset="0"/>
                <a:ea typeface="Aleo Light" charset="0"/>
                <a:cs typeface="Aleo Light" charset="0"/>
              </a:rPr>
              <a:t> the candidate </a:t>
            </a:r>
            <a:r>
              <a:rPr lang="fr-CH" sz="2000" dirty="0" err="1" smtClean="0">
                <a:solidFill>
                  <a:srgbClr val="00AEEF"/>
                </a:solidFill>
                <a:latin typeface="Aleo Light" charset="0"/>
                <a:ea typeface="Aleo Light" charset="0"/>
                <a:cs typeface="Aleo Light" charset="0"/>
              </a:rPr>
              <a:t>selection</a:t>
            </a:r>
            <a:r>
              <a:rPr lang="fr-CH" sz="2000" dirty="0" smtClean="0">
                <a:solidFill>
                  <a:srgbClr val="00AEEF"/>
                </a:solidFill>
                <a:latin typeface="Aleo Light" charset="0"/>
                <a:ea typeface="Aleo Light" charset="0"/>
                <a:cs typeface="Aleo Light" charset="0"/>
              </a:rPr>
              <a:t> </a:t>
            </a:r>
            <a:r>
              <a:rPr lang="fr-CH" sz="2000" dirty="0" err="1" smtClean="0">
                <a:solidFill>
                  <a:srgbClr val="00AEEF"/>
                </a:solidFill>
                <a:latin typeface="Aleo Light" charset="0"/>
                <a:ea typeface="Aleo Light" charset="0"/>
                <a:cs typeface="Aleo Light" charset="0"/>
              </a:rPr>
              <a:t>process</a:t>
            </a:r>
            <a:r>
              <a:rPr lang="fr-CH" sz="2000" dirty="0" smtClean="0">
                <a:solidFill>
                  <a:srgbClr val="00AEEF"/>
                </a:solidFill>
                <a:latin typeface="Aleo Light" charset="0"/>
                <a:ea typeface="Aleo Light" charset="0"/>
                <a:cs typeface="Aleo Light" charset="0"/>
              </a:rPr>
              <a:t>, but </a:t>
            </a:r>
            <a:r>
              <a:rPr lang="fr-CH" sz="2000" dirty="0" err="1" smtClean="0">
                <a:solidFill>
                  <a:srgbClr val="00AEEF"/>
                </a:solidFill>
                <a:latin typeface="Aleo Light" charset="0"/>
                <a:ea typeface="Aleo Light" charset="0"/>
                <a:cs typeface="Aleo Light" charset="0"/>
              </a:rPr>
              <a:t>give</a:t>
            </a:r>
            <a:r>
              <a:rPr lang="fr-CH" sz="2000" dirty="0" smtClean="0">
                <a:solidFill>
                  <a:srgbClr val="00AEEF"/>
                </a:solidFill>
                <a:latin typeface="Aleo Light" charset="0"/>
                <a:ea typeface="Aleo Light" charset="0"/>
                <a:cs typeface="Aleo Light" charset="0"/>
              </a:rPr>
              <a:t> managers an </a:t>
            </a:r>
            <a:r>
              <a:rPr lang="fr-CH" sz="2000" dirty="0" err="1" smtClean="0">
                <a:solidFill>
                  <a:srgbClr val="00AEEF"/>
                </a:solidFill>
                <a:latin typeface="Aleo Light" charset="0"/>
                <a:ea typeface="Aleo Light" charset="0"/>
                <a:cs typeface="Aleo Light" charset="0"/>
              </a:rPr>
              <a:t>easier</a:t>
            </a:r>
            <a:r>
              <a:rPr lang="fr-CH" sz="2000" dirty="0" smtClean="0">
                <a:solidFill>
                  <a:srgbClr val="00AEEF"/>
                </a:solidFill>
                <a:latin typeface="Aleo Light" charset="0"/>
                <a:ea typeface="Aleo Light" charset="0"/>
                <a:cs typeface="Aleo Light" charset="0"/>
              </a:rPr>
              <a:t> out for the </a:t>
            </a:r>
            <a:r>
              <a:rPr lang="fr-CH" sz="2000" dirty="0" err="1" smtClean="0">
                <a:solidFill>
                  <a:srgbClr val="00AEEF"/>
                </a:solidFill>
                <a:latin typeface="Aleo Light" charset="0"/>
                <a:ea typeface="Aleo Light" charset="0"/>
                <a:cs typeface="Aleo Light" charset="0"/>
              </a:rPr>
              <a:t>bad</a:t>
            </a:r>
            <a:r>
              <a:rPr lang="fr-CH" sz="2000" dirty="0" smtClean="0">
                <a:solidFill>
                  <a:srgbClr val="00AEEF"/>
                </a:solidFill>
                <a:latin typeface="Aleo Light" charset="0"/>
                <a:ea typeface="Aleo Light" charset="0"/>
                <a:cs typeface="Aleo Light" charset="0"/>
              </a:rPr>
              <a:t> fit/ </a:t>
            </a:r>
            <a:r>
              <a:rPr lang="fr-CH" sz="2000" dirty="0" err="1" smtClean="0">
                <a:solidFill>
                  <a:srgbClr val="00AEEF"/>
                </a:solidFill>
                <a:latin typeface="Aleo Light" charset="0"/>
                <a:ea typeface="Aleo Light" charset="0"/>
                <a:cs typeface="Aleo Light" charset="0"/>
              </a:rPr>
              <a:t>bad</a:t>
            </a:r>
            <a:r>
              <a:rPr lang="fr-CH" sz="2000" dirty="0" smtClean="0">
                <a:solidFill>
                  <a:srgbClr val="00AEEF"/>
                </a:solidFill>
                <a:latin typeface="Aleo Light" charset="0"/>
                <a:ea typeface="Aleo Light" charset="0"/>
                <a:cs typeface="Aleo Light" charset="0"/>
              </a:rPr>
              <a:t> </a:t>
            </a:r>
            <a:r>
              <a:rPr lang="fr-CH" sz="2000" dirty="0" err="1" smtClean="0">
                <a:solidFill>
                  <a:srgbClr val="00AEEF"/>
                </a:solidFill>
                <a:latin typeface="Aleo Light" charset="0"/>
                <a:ea typeface="Aleo Light" charset="0"/>
                <a:cs typeface="Aleo Light" charset="0"/>
              </a:rPr>
              <a:t>apple</a:t>
            </a:r>
            <a:r>
              <a:rPr lang="fr-CH" sz="2000" dirty="0" smtClean="0">
                <a:solidFill>
                  <a:srgbClr val="00AEEF"/>
                </a:solidFill>
                <a:latin typeface="Aleo Light" charset="0"/>
                <a:ea typeface="Aleo Light" charset="0"/>
                <a:cs typeface="Aleo Light" charset="0"/>
              </a:rPr>
              <a:t> scenario</a:t>
            </a:r>
            <a:endParaRPr lang="en-US" sz="2000" dirty="0">
              <a:solidFill>
                <a:srgbClr val="00AEEF"/>
              </a:solidFill>
              <a:latin typeface="Aleo Light" charset="0"/>
              <a:ea typeface="Aleo Light" charset="0"/>
              <a:cs typeface="Aleo Light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75790" y="4758315"/>
            <a:ext cx="2133600" cy="273844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rgbClr val="7F7F7F"/>
                </a:solidFill>
              </a:defRPr>
            </a:lvl1pPr>
          </a:lstStyle>
          <a:p>
            <a:fld id="{C15E4355-C1EE-2A42-B28B-63C6333920E9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4753551"/>
            <a:ext cx="2895600" cy="273844"/>
          </a:xfrm>
          <a:prstGeom prst="rect">
            <a:avLst/>
          </a:prstGeom>
        </p:spPr>
        <p:txBody>
          <a:bodyPr/>
          <a:lstStyle>
            <a:lvl1pPr algn="r">
              <a:defRPr sz="900"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Title of Presentation – </a:t>
            </a:r>
            <a:r>
              <a:rPr lang="en-US" b="1" dirty="0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</a:rPr>
              <a:t>UNICEF</a:t>
            </a:r>
            <a:r>
              <a:rPr lang="en-US" dirty="0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</a:rPr>
              <a:t> | for every child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20362" y="2106290"/>
            <a:ext cx="7203050" cy="66713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indent="0" algn="l" defTabSz="685800" rtl="0" eaLnBrk="1" latinLnBrk="0" hangingPunct="1">
              <a:buNone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If there aren’t at least X positions like yours in this year’s potential pool (based on TODs), it’s non-rotational, for this year. See you next year. </a:t>
            </a:r>
          </a:p>
          <a:p>
            <a:endParaRPr lang="en-US" sz="14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sz="14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Fast-track PIP, “rubber room,” work in the cafeteria at E duty station/ latrine duty, </a:t>
            </a:r>
          </a:p>
        </p:txBody>
      </p:sp>
    </p:spTree>
    <p:extLst>
      <p:ext uri="{BB962C8B-B14F-4D97-AF65-F5344CB8AC3E}">
        <p14:creationId xmlns:p14="http://schemas.microsoft.com/office/powerpoint/2010/main" val="5395651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442439" y="4462981"/>
            <a:ext cx="172243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700" dirty="0">
                <a:solidFill>
                  <a:srgbClr val="FFFFFF"/>
                </a:solidFill>
              </a:rPr>
              <a:t>© UNICEF/SUDA2014-XX228/</a:t>
            </a:r>
            <a:r>
              <a:rPr lang="en-US" altLang="en-US" sz="700" dirty="0" err="1">
                <a:solidFill>
                  <a:srgbClr val="FFFFFF"/>
                </a:solidFill>
              </a:rPr>
              <a:t>Noorani</a:t>
            </a:r>
            <a:endParaRPr lang="en-US" altLang="en-US" sz="700" dirty="0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82758" y="2913827"/>
            <a:ext cx="324162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400" dirty="0">
                <a:solidFill>
                  <a:srgbClr val="00AEEF"/>
                </a:solidFill>
              </a:rPr>
              <a:t>Thank You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293"/>
            <a:ext cx="1279896" cy="1279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61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816602" y="522625"/>
            <a:ext cx="8229600" cy="857250"/>
          </a:xfrm>
          <a:prstGeom prst="rect">
            <a:avLst/>
          </a:prstGeom>
        </p:spPr>
        <p:txBody>
          <a:bodyPr lIns="0" tIns="0" rIns="0" bIns="0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</a:rPr>
              <a:t>Report review</a:t>
            </a:r>
            <a:endParaRPr lang="en-US" sz="3200" dirty="0">
              <a:solidFill>
                <a:srgbClr val="00AEE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16601" y="1645859"/>
            <a:ext cx="7377140" cy="1868305"/>
          </a:xfrm>
          <a:prstGeom prst="rect">
            <a:avLst/>
          </a:prstGeom>
        </p:spPr>
        <p:txBody>
          <a:bodyPr lIns="0" tIns="0" rIns="0" bIns="0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To come: vignettes that capture some of the more notable groups and interviews, to help illuminate use cases and psychographic segmentations</a:t>
            </a:r>
          </a:p>
          <a:p>
            <a:pPr marL="342900" indent="-3429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More on family issues and diversity (arguments for scrapping a mandated policy all together, just so you have them)</a:t>
            </a:r>
          </a:p>
          <a:p>
            <a:pPr marL="342900" indent="-3429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More survey stats</a:t>
            </a:r>
            <a:endParaRPr lang="en-US" sz="16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Questions?</a:t>
            </a:r>
            <a:endParaRPr lang="en-US" sz="1600" dirty="0" smtClean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75790" y="4758315"/>
            <a:ext cx="2133600" cy="273844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rgbClr val="7F7F7F"/>
                </a:solidFill>
              </a:defRPr>
            </a:lvl1pPr>
          </a:lstStyle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08320" y="4753551"/>
            <a:ext cx="3078480" cy="273844"/>
          </a:xfrm>
          <a:prstGeom prst="rect">
            <a:avLst/>
          </a:prstGeom>
        </p:spPr>
        <p:txBody>
          <a:bodyPr/>
          <a:lstStyle>
            <a:lvl1pPr algn="r">
              <a:defRPr sz="900"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Mobility UX working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session 2 – </a:t>
            </a:r>
            <a:r>
              <a:rPr lang="en-US" b="1" dirty="0">
                <a:solidFill>
                  <a:srgbClr val="2899FC"/>
                </a:solidFill>
                <a:latin typeface="Arial" charset="0"/>
                <a:ea typeface="Arial" charset="0"/>
                <a:cs typeface="Arial" charset="0"/>
              </a:rPr>
              <a:t>UNICEF</a:t>
            </a:r>
            <a:r>
              <a:rPr lang="en-US" dirty="0">
                <a:solidFill>
                  <a:srgbClr val="2899FC"/>
                </a:solidFill>
                <a:latin typeface="Arial" charset="0"/>
                <a:ea typeface="Arial" charset="0"/>
                <a:cs typeface="Arial" charset="0"/>
              </a:rPr>
              <a:t> | for every child</a:t>
            </a:r>
          </a:p>
        </p:txBody>
      </p:sp>
    </p:spTree>
    <p:extLst>
      <p:ext uri="{BB962C8B-B14F-4D97-AF65-F5344CB8AC3E}">
        <p14:creationId xmlns:p14="http://schemas.microsoft.com/office/powerpoint/2010/main" val="131851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816602" y="522625"/>
            <a:ext cx="8229600" cy="857250"/>
          </a:xfrm>
          <a:prstGeom prst="rect">
            <a:avLst/>
          </a:prstGeom>
        </p:spPr>
        <p:txBody>
          <a:bodyPr lIns="0" tIns="0" rIns="0" bIns="0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3200" dirty="0" err="1" smtClean="0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</a:rPr>
              <a:t>Low-hanging</a:t>
            </a:r>
            <a:r>
              <a:rPr lang="fr-CH" sz="3200" dirty="0" smtClean="0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</a:rPr>
              <a:t> fruit</a:t>
            </a:r>
            <a:r>
              <a:rPr lang="mr-IN" sz="3200" dirty="0" smtClean="0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</a:rPr>
              <a:t>…</a:t>
            </a:r>
            <a:r>
              <a:rPr lang="en-US" sz="3200" dirty="0" smtClean="0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</a:rPr>
              <a:t> or rearranging chairs </a:t>
            </a:r>
            <a:br>
              <a:rPr lang="en-US" sz="3200" dirty="0" smtClean="0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3200" dirty="0" smtClean="0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</a:rPr>
              <a:t>on the Titanic?       </a:t>
            </a:r>
            <a:r>
              <a:rPr lang="en-US" sz="2000" dirty="0" smtClean="0">
                <a:solidFill>
                  <a:srgbClr val="00AEEF"/>
                </a:solidFill>
                <a:latin typeface="Aleo Light" charset="0"/>
                <a:ea typeface="Aleo Light" charset="0"/>
                <a:cs typeface="Aleo Light" charset="0"/>
              </a:rPr>
              <a:t>polic</a:t>
            </a:r>
            <a:r>
              <a:rPr lang="en-US" sz="2000" dirty="0" smtClean="0">
                <a:solidFill>
                  <a:srgbClr val="00AEEF"/>
                </a:solidFill>
                <a:latin typeface="Aleo Light" charset="0"/>
                <a:ea typeface="Aleo Light" charset="0"/>
                <a:cs typeface="Aleo Light" charset="0"/>
              </a:rPr>
              <a:t>y • process • communications</a:t>
            </a:r>
            <a:endParaRPr lang="en-US" sz="2000" dirty="0">
              <a:solidFill>
                <a:srgbClr val="00AEEF"/>
              </a:solidFill>
              <a:latin typeface="Aleo Light" charset="0"/>
              <a:ea typeface="Aleo Light" charset="0"/>
              <a:cs typeface="Aleo Light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16601" y="1645860"/>
            <a:ext cx="3362291" cy="1133200"/>
          </a:xfrm>
          <a:prstGeom prst="rect">
            <a:avLst/>
          </a:prstGeom>
        </p:spPr>
        <p:txBody>
          <a:bodyPr lIns="0" tIns="0" rIns="0" bIns="0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Assumption that communication tweaks are what you’re looking for. Low confidence they’ll make a big difference (also, they should come second after policy and process). </a:t>
            </a:r>
          </a:p>
          <a:p>
            <a:pPr marL="342900" indent="-3429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Details on relocation improvements included</a:t>
            </a:r>
            <a:endParaRPr lang="fr-CH" sz="16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Eva told me “no idea is taboo”</a:t>
            </a:r>
            <a:endParaRPr lang="en-US" sz="1600" dirty="0" smtClean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75790" y="4758315"/>
            <a:ext cx="2133600" cy="273844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rgbClr val="7F7F7F"/>
                </a:solidFill>
              </a:defRPr>
            </a:lvl1pPr>
          </a:lstStyle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08320" y="4753551"/>
            <a:ext cx="3078480" cy="273844"/>
          </a:xfrm>
          <a:prstGeom prst="rect">
            <a:avLst/>
          </a:prstGeom>
        </p:spPr>
        <p:txBody>
          <a:bodyPr/>
          <a:lstStyle>
            <a:lvl1pPr algn="r">
              <a:defRPr sz="900"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Mobility UX working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session 2 – </a:t>
            </a:r>
            <a:r>
              <a:rPr lang="en-US" b="1" dirty="0">
                <a:solidFill>
                  <a:srgbClr val="2899FC"/>
                </a:solidFill>
                <a:latin typeface="Arial" charset="0"/>
                <a:ea typeface="Arial" charset="0"/>
                <a:cs typeface="Arial" charset="0"/>
              </a:rPr>
              <a:t>UNICEF</a:t>
            </a:r>
            <a:r>
              <a:rPr lang="en-US" dirty="0">
                <a:solidFill>
                  <a:srgbClr val="2899FC"/>
                </a:solidFill>
                <a:latin typeface="Arial" charset="0"/>
                <a:ea typeface="Arial" charset="0"/>
                <a:cs typeface="Arial" charset="0"/>
              </a:rPr>
              <a:t> | for every child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260" y="1725975"/>
            <a:ext cx="4439540" cy="2942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68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816602" y="522625"/>
            <a:ext cx="8229600" cy="561108"/>
          </a:xfrm>
          <a:prstGeom prst="rect">
            <a:avLst/>
          </a:prstGeom>
        </p:spPr>
        <p:txBody>
          <a:bodyPr lIns="0" tIns="0" rIns="0" bIns="0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rgbClr val="00AEEF"/>
                </a:solidFill>
                <a:latin typeface="Arial" charset="0"/>
                <a:ea typeface="Arial" charset="0"/>
                <a:cs typeface="Arial" charset="0"/>
              </a:rPr>
              <a:t>The politics of co-creation</a:t>
            </a:r>
            <a:endParaRPr lang="en-US" sz="3200" dirty="0">
              <a:solidFill>
                <a:srgbClr val="00AEE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16601" y="1083733"/>
            <a:ext cx="7439893" cy="1133200"/>
          </a:xfrm>
          <a:prstGeom prst="rect">
            <a:avLst/>
          </a:prstGeom>
        </p:spPr>
        <p:txBody>
          <a:bodyPr lIns="0" tIns="0" rIns="0" bIns="0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lnSpc>
                <a:spcPct val="14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People who have to abide by policy should have a say, BUT </a:t>
            </a:r>
            <a:r>
              <a:rPr lang="mr-IN" sz="16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–</a:t>
            </a:r>
            <a:r>
              <a:rPr lang="en-US" sz="16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they’re biased. </a:t>
            </a:r>
          </a:p>
          <a:p>
            <a:pPr marL="342900" indent="-342900">
              <a:lnSpc>
                <a:spcPct val="14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Staff </a:t>
            </a:r>
            <a:r>
              <a:rPr lang="en-US" sz="16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groups want in on the conversation too. Consider separate conversations </a:t>
            </a:r>
            <a:r>
              <a:rPr lang="en-US" sz="16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around whether mandated Mobility should exist at all </a:t>
            </a:r>
            <a:r>
              <a:rPr lang="en-US" sz="16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(or the types of challenges it’s trying to address</a:t>
            </a:r>
            <a:r>
              <a:rPr lang="en-US" sz="16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), versus how to do it best</a:t>
            </a:r>
          </a:p>
          <a:p>
            <a:pPr>
              <a:lnSpc>
                <a:spcPct val="140000"/>
              </a:lnSpc>
            </a:pPr>
            <a:r>
              <a:rPr lang="en-US" sz="1600" dirty="0" smtClean="0">
                <a:solidFill>
                  <a:srgbClr val="00B0F0"/>
                </a:solidFill>
                <a:latin typeface="Aleo Light" charset="0"/>
                <a:ea typeface="Aleo Light" charset="0"/>
                <a:cs typeface="Aleo Light" charset="0"/>
              </a:rPr>
              <a:t>Regional Chiefs of HR </a:t>
            </a:r>
            <a:endParaRPr lang="fr-CH" sz="1600" dirty="0">
              <a:solidFill>
                <a:srgbClr val="00B0F0"/>
              </a:solidFill>
              <a:latin typeface="Aleo Light" charset="0"/>
              <a:ea typeface="Aleo Light" charset="0"/>
              <a:cs typeface="Aleo Light" charset="0"/>
            </a:endParaRPr>
          </a:p>
          <a:p>
            <a:pPr marL="342900" indent="-3429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2-3 seem against mandated Mobility (</a:t>
            </a:r>
            <a:r>
              <a:rPr lang="en-US" sz="1600" dirty="0" err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Skender</a:t>
            </a:r>
            <a:r>
              <a:rPr lang="en-US" sz="16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, Pedro, Elena?)</a:t>
            </a:r>
          </a:p>
          <a:p>
            <a:pPr marL="342900" indent="-3429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3-4 are neutral (Patrick, Eric, Michael, </a:t>
            </a:r>
            <a:r>
              <a:rPr lang="en-US" sz="1600" dirty="0" err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Lizamma</a:t>
            </a:r>
            <a:r>
              <a:rPr lang="en-US" sz="16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)</a:t>
            </a:r>
          </a:p>
          <a:p>
            <a:pPr marL="342900" indent="-3429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2 are pro-mandated Mobility (Rudolf, Jill)</a:t>
            </a:r>
          </a:p>
          <a:p>
            <a:pPr marL="342900" indent="-34290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One seems to analyze it outside of his personal biases best; I agree with him more than all the others on the key structural flaws (Jorge)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75790" y="4758315"/>
            <a:ext cx="2133600" cy="273844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rgbClr val="7F7F7F"/>
                </a:solidFill>
              </a:defRPr>
            </a:lvl1pPr>
          </a:lstStyle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08320" y="4753551"/>
            <a:ext cx="3078480" cy="273844"/>
          </a:xfrm>
          <a:prstGeom prst="rect">
            <a:avLst/>
          </a:prstGeom>
        </p:spPr>
        <p:txBody>
          <a:bodyPr/>
          <a:lstStyle>
            <a:lvl1pPr algn="r">
              <a:defRPr sz="900"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Mobility UX working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session 2 – </a:t>
            </a:r>
            <a:r>
              <a:rPr lang="en-US" b="1" dirty="0">
                <a:solidFill>
                  <a:srgbClr val="2899FC"/>
                </a:solidFill>
                <a:latin typeface="Arial" charset="0"/>
                <a:ea typeface="Arial" charset="0"/>
                <a:cs typeface="Arial" charset="0"/>
              </a:rPr>
              <a:t>UNICEF</a:t>
            </a:r>
            <a:r>
              <a:rPr lang="en-US" dirty="0">
                <a:solidFill>
                  <a:srgbClr val="2899FC"/>
                </a:solidFill>
                <a:latin typeface="Arial" charset="0"/>
                <a:ea typeface="Arial" charset="0"/>
                <a:cs typeface="Arial" charset="0"/>
              </a:rPr>
              <a:t> | for every child</a:t>
            </a:r>
          </a:p>
        </p:txBody>
      </p:sp>
    </p:spTree>
    <p:extLst>
      <p:ext uri="{BB962C8B-B14F-4D97-AF65-F5344CB8AC3E}">
        <p14:creationId xmlns:p14="http://schemas.microsoft.com/office/powerpoint/2010/main" val="140564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98" b="4820"/>
          <a:stretch/>
        </p:blipFill>
        <p:spPr>
          <a:xfrm>
            <a:off x="-18854" y="1"/>
            <a:ext cx="9162854" cy="515646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936347" y="4753300"/>
            <a:ext cx="18905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</a:rPr>
              <a:t>© UNICEF/UN074420/Knowles-</a:t>
            </a:r>
            <a:r>
              <a:rPr lang="en-US" sz="800" dirty="0" err="1">
                <a:solidFill>
                  <a:schemeClr val="bg1"/>
                </a:solidFill>
              </a:rPr>
              <a:t>Coursin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18220" y="3226776"/>
            <a:ext cx="7250895" cy="775595"/>
          </a:xfrm>
          <a:prstGeom prst="rect">
            <a:avLst/>
          </a:prstGeom>
        </p:spPr>
        <p:txBody>
          <a:bodyPr lIns="0" tIns="0" rIns="0" bIns="0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rgbClr val="0099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b="1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Recommendation</a:t>
            </a:r>
            <a:r>
              <a:rPr lang="fr-CH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1: </a:t>
            </a:r>
            <a:r>
              <a:rPr lang="fr-CH" b="1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don’t</a:t>
            </a:r>
            <a:r>
              <a:rPr lang="fr-CH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skip </a:t>
            </a:r>
            <a:r>
              <a:rPr lang="fr-CH" b="1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analysis</a:t>
            </a:r>
            <a:r>
              <a:rPr lang="mr-IN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…</a:t>
            </a:r>
            <a:endParaRPr lang="en-US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646501" y="4254956"/>
            <a:ext cx="8049264" cy="310625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rgbClr val="0099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Mapping</a:t>
            </a:r>
            <a:r>
              <a:rPr lang="en-US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Mental Models, Psychographic Segmentations, Themes, and Systems Theory</a:t>
            </a:r>
            <a:endParaRPr lang="en-US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365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421533" y="4757699"/>
            <a:ext cx="134684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</a:rPr>
              <a:t>© UNICEF/UN043567/Lister</a:t>
            </a:r>
            <a:endParaRPr lang="en-US" sz="700" dirty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3739" y="-46495"/>
            <a:ext cx="9214234" cy="5238427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3783452" y="715838"/>
            <a:ext cx="5140742" cy="1339361"/>
          </a:xfrm>
          <a:prstGeom prst="rect">
            <a:avLst/>
          </a:prstGeom>
        </p:spPr>
        <p:txBody>
          <a:bodyPr lIns="0" tIns="0" rIns="0" bIns="0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rgbClr val="0099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2400" b="1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What</a:t>
            </a:r>
            <a:r>
              <a:rPr lang="fr-CH" sz="24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CH" sz="2400" b="1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follows</a:t>
            </a:r>
            <a:r>
              <a:rPr lang="fr-CH" sz="24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are </a:t>
            </a:r>
            <a:r>
              <a:rPr lang="fr-CH" sz="2400" b="1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largely</a:t>
            </a:r>
            <a:r>
              <a:rPr lang="fr-CH" sz="24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qualitative </a:t>
            </a:r>
          </a:p>
          <a:p>
            <a:r>
              <a:rPr lang="fr-CH" sz="24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conclusions. </a:t>
            </a:r>
            <a:r>
              <a:rPr lang="fr-CH" sz="2400" b="1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Some</a:t>
            </a:r>
            <a:r>
              <a:rPr lang="fr-CH" sz="24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CH" sz="2400" b="1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can</a:t>
            </a:r>
            <a:r>
              <a:rPr lang="fr-CH" sz="24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CH" sz="2400" b="1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be</a:t>
            </a:r>
            <a:r>
              <a:rPr lang="fr-CH" sz="24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CH" sz="2400" b="1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backed</a:t>
            </a:r>
            <a:r>
              <a:rPr lang="fr-CH" sz="24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by </a:t>
            </a:r>
            <a:r>
              <a:rPr lang="fr-CH" sz="24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quant data i</a:t>
            </a:r>
            <a:r>
              <a:rPr lang="fr-CH" sz="24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 report</a:t>
            </a:r>
            <a:r>
              <a:rPr lang="en-US" sz="24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en-US" sz="24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12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ICEF-Ethiopia-277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9216571" cy="519611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421533" y="4757699"/>
            <a:ext cx="134684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</a:rPr>
              <a:t>© UNICEF/UN043567/Lister</a:t>
            </a:r>
            <a:endParaRPr lang="en-US" sz="700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18220" y="429804"/>
            <a:ext cx="7561003" cy="775595"/>
          </a:xfrm>
          <a:prstGeom prst="rect">
            <a:avLst/>
          </a:prstGeom>
        </p:spPr>
        <p:txBody>
          <a:bodyPr lIns="0" tIns="0" rIns="0" bIns="0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rgbClr val="0099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b="1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Conflicting</a:t>
            </a:r>
            <a:r>
              <a:rPr lang="fr-CH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Mental </a:t>
            </a:r>
            <a:r>
              <a:rPr lang="fr-CH" b="1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Models</a:t>
            </a:r>
            <a:endParaRPr lang="en-US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37074" y="1289045"/>
            <a:ext cx="3810683" cy="51286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indent="0" algn="l" defTabSz="685800" rtl="0" eaLnBrk="1" latinLnBrk="0" hangingPunct="1">
              <a:buNone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“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I 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am my post” vs. I am a “</a:t>
            </a:r>
            <a:r>
              <a:rPr lang="en-US" sz="1400" dirty="0" err="1" smtClean="0">
                <a:latin typeface="Arial" charset="0"/>
                <a:ea typeface="Arial" charset="0"/>
                <a:cs typeface="Arial" charset="0"/>
              </a:rPr>
              <a:t>UNICEFer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”</a:t>
            </a:r>
          </a:p>
          <a:p>
            <a:endParaRPr lang="fr-CH" sz="1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37074" y="1801907"/>
            <a:ext cx="4239726" cy="51286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indent="0" algn="l" defTabSz="685800" rtl="0" eaLnBrk="1" latinLnBrk="0" hangingPunct="1">
              <a:buNone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TODs are 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the ultimate rule vs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. don’t wait for your 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TOD </a:t>
            </a:r>
            <a:endParaRPr lang="en-US" sz="1400" dirty="0" smtClean="0">
              <a:latin typeface="Arial" charset="0"/>
              <a:ea typeface="Arial" charset="0"/>
              <a:cs typeface="Arial" charset="0"/>
            </a:endParaRPr>
          </a:p>
          <a:p>
            <a:endParaRPr lang="fr-CH" sz="1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37073" y="2239658"/>
            <a:ext cx="4383161" cy="66713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indent="0" algn="l" defTabSz="685800" rtl="0" eaLnBrk="1" latinLnBrk="0" hangingPunct="1">
              <a:buNone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Rotation as something to avoid vs. rotation as </a:t>
            </a:r>
            <a:br>
              <a:rPr lang="en-US" sz="1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greatest hope</a:t>
            </a:r>
            <a:endParaRPr lang="fr-CH" sz="1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37073" y="3015434"/>
            <a:ext cx="4383161" cy="66713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indent="0" algn="l" defTabSz="685800" rtl="0" eaLnBrk="1" latinLnBrk="0" hangingPunct="1">
              <a:buNone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Rotation 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as “we’re all in it together” vs. 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this </a:t>
            </a:r>
            <a:br>
              <a:rPr lang="en-US" sz="14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policy</a:t>
            </a: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is 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only for H/ A/ B duty stations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37073" y="3916777"/>
            <a:ext cx="4383161" cy="66713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indent="0" algn="l" defTabSz="685800" rtl="0" eaLnBrk="1" latinLnBrk="0" hangingPunct="1">
              <a:buNone/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“Managed” means they’ll handle this for me vs. “managed” means management is using </a:t>
            </a:r>
          </a:p>
          <a:p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a heavy hand</a:t>
            </a:r>
          </a:p>
        </p:txBody>
      </p:sp>
    </p:spTree>
    <p:extLst>
      <p:ext uri="{BB962C8B-B14F-4D97-AF65-F5344CB8AC3E}">
        <p14:creationId xmlns:p14="http://schemas.microsoft.com/office/powerpoint/2010/main" val="1397238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AE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>
              <a:solidFill>
                <a:srgbClr val="00AEEF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10462" y="461471"/>
            <a:ext cx="7612743" cy="635850"/>
          </a:xfrm>
          <a:prstGeom prst="rect">
            <a:avLst/>
          </a:prstGeom>
        </p:spPr>
        <p:txBody>
          <a:bodyPr lIns="0" tIns="0" rIns="0" bIns="0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3200" b="1" dirty="0" smtClean="0">
                <a:latin typeface="Arial" charset="0"/>
                <a:ea typeface="Arial" charset="0"/>
                <a:cs typeface="Arial" charset="0"/>
              </a:rPr>
              <a:t>Levels of </a:t>
            </a:r>
            <a:r>
              <a:rPr lang="fr-CH" sz="3200" b="1" dirty="0" err="1" smtClean="0">
                <a:latin typeface="Arial" charset="0"/>
                <a:ea typeface="Arial" charset="0"/>
                <a:cs typeface="Arial" charset="0"/>
              </a:rPr>
              <a:t>Discontent</a:t>
            </a:r>
            <a:r>
              <a:rPr lang="fr-CH" sz="32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CH" sz="3200" b="1" dirty="0" err="1" smtClean="0">
                <a:latin typeface="Arial" charset="0"/>
                <a:ea typeface="Arial" charset="0"/>
                <a:cs typeface="Arial" charset="0"/>
              </a:rPr>
              <a:t>with</a:t>
            </a:r>
            <a:r>
              <a:rPr lang="fr-CH" sz="32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CH" sz="3200" b="1" dirty="0" err="1" smtClean="0">
                <a:latin typeface="Arial" charset="0"/>
                <a:ea typeface="Arial" charset="0"/>
                <a:cs typeface="Arial" charset="0"/>
              </a:rPr>
              <a:t>Mobility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41458" y="1097321"/>
            <a:ext cx="7379350" cy="3491194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H" sz="1600" dirty="0" smtClean="0">
                <a:latin typeface="Aleo Light" charset="0"/>
                <a:ea typeface="Aleo Light" charset="0"/>
                <a:cs typeface="Aleo Light" charset="0"/>
              </a:rPr>
              <a:t>M</a:t>
            </a:r>
            <a:r>
              <a:rPr lang="fr-CH" sz="1600" dirty="0">
                <a:latin typeface="Aleo Light" charset="0"/>
                <a:ea typeface="Aleo Light" charset="0"/>
                <a:cs typeface="Aleo Light" charset="0"/>
              </a:rPr>
              <a:t>AJOR</a:t>
            </a:r>
            <a:endParaRPr lang="fr-CH" sz="1600" dirty="0" smtClean="0">
              <a:latin typeface="Aleo Light" charset="0"/>
              <a:ea typeface="Aleo Light" charset="0"/>
              <a:cs typeface="Aleo Light" charset="0"/>
            </a:endParaRPr>
          </a:p>
          <a:p>
            <a:r>
              <a:rPr lang="fr-CH" sz="1600" dirty="0" err="1" smtClean="0">
                <a:latin typeface="Arial" charset="0"/>
                <a:ea typeface="Arial" charset="0"/>
                <a:cs typeface="Arial" charset="0"/>
              </a:rPr>
              <a:t>Those</a:t>
            </a:r>
            <a:r>
              <a:rPr lang="fr-CH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CH" sz="1600" dirty="0" err="1" smtClean="0">
                <a:latin typeface="Arial" charset="0"/>
                <a:ea typeface="Arial" charset="0"/>
                <a:cs typeface="Arial" charset="0"/>
              </a:rPr>
              <a:t>who</a:t>
            </a:r>
            <a:r>
              <a:rPr lang="fr-CH" sz="1600" dirty="0" smtClean="0">
                <a:latin typeface="Arial" charset="0"/>
                <a:ea typeface="Arial" charset="0"/>
                <a:cs typeface="Arial" charset="0"/>
              </a:rPr>
              <a:t> are </a:t>
            </a:r>
            <a:r>
              <a:rPr lang="fr-CH" sz="1600" dirty="0" err="1" smtClean="0">
                <a:latin typeface="Arial" charset="0"/>
                <a:ea typeface="Arial" charset="0"/>
                <a:cs typeface="Arial" charset="0"/>
              </a:rPr>
              <a:t>against</a:t>
            </a:r>
            <a:r>
              <a:rPr lang="fr-CH" sz="1600" dirty="0" smtClean="0">
                <a:latin typeface="Arial" charset="0"/>
                <a:ea typeface="Arial" charset="0"/>
                <a:cs typeface="Arial" charset="0"/>
              </a:rPr>
              <a:t> the </a:t>
            </a:r>
            <a:r>
              <a:rPr lang="fr-CH" sz="1600" dirty="0" err="1" smtClean="0">
                <a:latin typeface="Arial" charset="0"/>
                <a:ea typeface="Arial" charset="0"/>
                <a:cs typeface="Arial" charset="0"/>
              </a:rPr>
              <a:t>policy</a:t>
            </a:r>
            <a:r>
              <a:rPr lang="fr-CH" sz="1600" dirty="0" smtClean="0">
                <a:latin typeface="Arial" charset="0"/>
                <a:ea typeface="Arial" charset="0"/>
                <a:cs typeface="Arial" charset="0"/>
              </a:rPr>
              <a:t> all </a:t>
            </a:r>
            <a:r>
              <a:rPr lang="fr-CH" sz="1600" dirty="0" err="1" smtClean="0">
                <a:latin typeface="Arial" charset="0"/>
                <a:ea typeface="Arial" charset="0"/>
                <a:cs typeface="Arial" charset="0"/>
              </a:rPr>
              <a:t>together</a:t>
            </a:r>
            <a:r>
              <a:rPr lang="fr-CH" sz="1600" dirty="0" smtClean="0">
                <a:latin typeface="Arial" charset="0"/>
                <a:ea typeface="Arial" charset="0"/>
                <a:cs typeface="Arial" charset="0"/>
              </a:rPr>
              <a:t> (</a:t>
            </a:r>
            <a:r>
              <a:rPr lang="fr-CH" sz="1600" dirty="0" err="1" smtClean="0">
                <a:latin typeface="Arial" charset="0"/>
                <a:ea typeface="Arial" charset="0"/>
                <a:cs typeface="Arial" charset="0"/>
              </a:rPr>
              <a:t>they</a:t>
            </a:r>
            <a:r>
              <a:rPr lang="fr-CH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CH" sz="1600" dirty="0" err="1" smtClean="0">
                <a:latin typeface="Arial" charset="0"/>
                <a:ea typeface="Arial" charset="0"/>
                <a:cs typeface="Arial" charset="0"/>
              </a:rPr>
              <a:t>don’t</a:t>
            </a:r>
            <a:r>
              <a:rPr lang="fr-CH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CH" sz="1600" dirty="0" err="1" smtClean="0">
                <a:latin typeface="Arial" charset="0"/>
                <a:ea typeface="Arial" charset="0"/>
                <a:cs typeface="Arial" charset="0"/>
              </a:rPr>
              <a:t>want</a:t>
            </a:r>
            <a:r>
              <a:rPr lang="fr-CH" sz="1600" dirty="0" smtClean="0">
                <a:latin typeface="Arial" charset="0"/>
                <a:ea typeface="Arial" charset="0"/>
                <a:cs typeface="Arial" charset="0"/>
              </a:rPr>
              <a:t> to </a:t>
            </a:r>
            <a:r>
              <a:rPr lang="fr-CH" sz="1600" dirty="0" err="1" smtClean="0">
                <a:latin typeface="Arial" charset="0"/>
                <a:ea typeface="Arial" charset="0"/>
                <a:cs typeface="Arial" charset="0"/>
              </a:rPr>
              <a:t>rotate</a:t>
            </a:r>
            <a:r>
              <a:rPr lang="fr-CH" sz="1600" dirty="0" smtClean="0">
                <a:latin typeface="Arial" charset="0"/>
                <a:ea typeface="Arial" charset="0"/>
                <a:cs typeface="Arial" charset="0"/>
              </a:rPr>
              <a:t>)</a:t>
            </a:r>
          </a:p>
          <a:p>
            <a:pPr>
              <a:spcAft>
                <a:spcPts val="600"/>
              </a:spcAft>
            </a:pPr>
            <a:r>
              <a:rPr lang="fr-CH" sz="1600" dirty="0" err="1" smtClean="0">
                <a:latin typeface="Arial" charset="0"/>
                <a:ea typeface="Arial" charset="0"/>
                <a:cs typeface="Arial" charset="0"/>
              </a:rPr>
              <a:t>Those</a:t>
            </a:r>
            <a:r>
              <a:rPr lang="fr-CH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CH" sz="1600" dirty="0" err="1" smtClean="0">
                <a:latin typeface="Arial" charset="0"/>
                <a:ea typeface="Arial" charset="0"/>
                <a:cs typeface="Arial" charset="0"/>
              </a:rPr>
              <a:t>who</a:t>
            </a:r>
            <a:r>
              <a:rPr lang="fr-CH" sz="1600" dirty="0" smtClean="0">
                <a:latin typeface="Arial" charset="0"/>
                <a:ea typeface="Arial" charset="0"/>
                <a:cs typeface="Arial" charset="0"/>
              </a:rPr>
              <a:t> are in </a:t>
            </a:r>
            <a:r>
              <a:rPr lang="fr-CH" sz="1600" dirty="0" err="1" smtClean="0">
                <a:latin typeface="Arial" charset="0"/>
                <a:ea typeface="Arial" charset="0"/>
                <a:cs typeface="Arial" charset="0"/>
              </a:rPr>
              <a:t>favor</a:t>
            </a:r>
            <a:r>
              <a:rPr lang="fr-CH" sz="1600" dirty="0" smtClean="0">
                <a:latin typeface="Arial" charset="0"/>
                <a:ea typeface="Arial" charset="0"/>
                <a:cs typeface="Arial" charset="0"/>
              </a:rPr>
              <a:t> of the </a:t>
            </a:r>
            <a:r>
              <a:rPr lang="fr-CH" sz="1600" dirty="0" err="1" smtClean="0">
                <a:latin typeface="Arial" charset="0"/>
                <a:ea typeface="Arial" charset="0"/>
                <a:cs typeface="Arial" charset="0"/>
              </a:rPr>
              <a:t>policy</a:t>
            </a:r>
            <a:r>
              <a:rPr lang="fr-CH" sz="1600" dirty="0" smtClean="0">
                <a:latin typeface="Arial" charset="0"/>
                <a:ea typeface="Arial" charset="0"/>
                <a:cs typeface="Arial" charset="0"/>
              </a:rPr>
              <a:t>, but </a:t>
            </a:r>
            <a:r>
              <a:rPr lang="fr-CH" sz="1600" dirty="0" err="1" smtClean="0">
                <a:latin typeface="Arial" charset="0"/>
                <a:ea typeface="Arial" charset="0"/>
                <a:cs typeface="Arial" charset="0"/>
              </a:rPr>
              <a:t>encountered</a:t>
            </a:r>
            <a:r>
              <a:rPr lang="fr-CH" sz="1600" dirty="0" smtClean="0">
                <a:latin typeface="Arial" charset="0"/>
                <a:ea typeface="Arial" charset="0"/>
                <a:cs typeface="Arial" charset="0"/>
              </a:rPr>
              <a:t> an </a:t>
            </a:r>
            <a:r>
              <a:rPr lang="fr-CH" sz="1600" dirty="0" err="1" smtClean="0">
                <a:latin typeface="Arial" charset="0"/>
                <a:ea typeface="Arial" charset="0"/>
                <a:cs typeface="Arial" charset="0"/>
              </a:rPr>
              <a:t>unpleasant</a:t>
            </a:r>
            <a:r>
              <a:rPr lang="fr-CH" sz="1600" dirty="0" smtClean="0">
                <a:latin typeface="Arial" charset="0"/>
                <a:ea typeface="Arial" charset="0"/>
                <a:cs typeface="Arial" charset="0"/>
              </a:rPr>
              <a:t> surprise of </a:t>
            </a:r>
            <a:r>
              <a:rPr lang="fr-CH" sz="1600" dirty="0" err="1" smtClean="0">
                <a:latin typeface="Arial" charset="0"/>
                <a:ea typeface="Arial" charset="0"/>
                <a:cs typeface="Arial" charset="0"/>
              </a:rPr>
              <a:t>potential</a:t>
            </a:r>
            <a:r>
              <a:rPr lang="fr-CH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CH" sz="1600" dirty="0" err="1" smtClean="0">
                <a:latin typeface="Arial" charset="0"/>
                <a:ea typeface="Arial" charset="0"/>
                <a:cs typeface="Arial" charset="0"/>
              </a:rPr>
              <a:t>separation</a:t>
            </a:r>
            <a:r>
              <a:rPr lang="fr-CH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endParaRPr lang="fr-CH" sz="1600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fr-CH" sz="1600" dirty="0">
                <a:latin typeface="Aleo Light" charset="0"/>
                <a:ea typeface="Aleo Light" charset="0"/>
                <a:cs typeface="Aleo Light" charset="0"/>
              </a:rPr>
              <a:t>SIGNIFICANT</a:t>
            </a:r>
          </a:p>
          <a:p>
            <a:r>
              <a:rPr lang="fr-CH" sz="1600" dirty="0" err="1" smtClean="0">
                <a:latin typeface="Arial" charset="0"/>
                <a:ea typeface="Arial" charset="0"/>
                <a:cs typeface="Arial" charset="0"/>
              </a:rPr>
              <a:t>Those</a:t>
            </a:r>
            <a:r>
              <a:rPr lang="fr-CH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CH" sz="1600" dirty="0" err="1" smtClean="0">
                <a:latin typeface="Arial" charset="0"/>
                <a:ea typeface="Arial" charset="0"/>
                <a:cs typeface="Arial" charset="0"/>
              </a:rPr>
              <a:t>who</a:t>
            </a:r>
            <a:r>
              <a:rPr lang="fr-CH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CH" sz="1600" dirty="0" err="1" smtClean="0">
                <a:latin typeface="Arial" charset="0"/>
                <a:ea typeface="Arial" charset="0"/>
                <a:cs typeface="Arial" charset="0"/>
              </a:rPr>
              <a:t>eventually</a:t>
            </a:r>
            <a:r>
              <a:rPr lang="fr-CH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CH" sz="1600" dirty="0" err="1" smtClean="0">
                <a:latin typeface="Arial" charset="0"/>
                <a:ea typeface="Arial" charset="0"/>
                <a:cs typeface="Arial" charset="0"/>
              </a:rPr>
              <a:t>landed</a:t>
            </a:r>
            <a:r>
              <a:rPr lang="fr-CH" sz="1600" dirty="0" smtClean="0">
                <a:latin typeface="Arial" charset="0"/>
                <a:ea typeface="Arial" charset="0"/>
                <a:cs typeface="Arial" charset="0"/>
              </a:rPr>
              <a:t> a job </a:t>
            </a:r>
            <a:r>
              <a:rPr lang="fr-CH" sz="1600" dirty="0" err="1" smtClean="0">
                <a:latin typeface="Arial" charset="0"/>
                <a:ea typeface="Arial" charset="0"/>
                <a:cs typeface="Arial" charset="0"/>
              </a:rPr>
              <a:t>that</a:t>
            </a:r>
            <a:r>
              <a:rPr lang="fr-CH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CH" sz="1600" dirty="0" err="1" smtClean="0">
                <a:latin typeface="Arial" charset="0"/>
                <a:ea typeface="Arial" charset="0"/>
                <a:cs typeface="Arial" charset="0"/>
              </a:rPr>
              <a:t>was</a:t>
            </a:r>
            <a:r>
              <a:rPr lang="fr-CH" sz="1600" dirty="0" smtClean="0">
                <a:latin typeface="Arial" charset="0"/>
                <a:ea typeface="Arial" charset="0"/>
                <a:cs typeface="Arial" charset="0"/>
              </a:rPr>
              <a:t> a </a:t>
            </a:r>
            <a:r>
              <a:rPr lang="fr-CH" sz="1600" dirty="0" err="1" smtClean="0">
                <a:latin typeface="Arial" charset="0"/>
                <a:ea typeface="Arial" charset="0"/>
                <a:cs typeface="Arial" charset="0"/>
              </a:rPr>
              <a:t>bad</a:t>
            </a:r>
            <a:r>
              <a:rPr lang="fr-CH" sz="1600" dirty="0" smtClean="0">
                <a:latin typeface="Arial" charset="0"/>
                <a:ea typeface="Arial" charset="0"/>
                <a:cs typeface="Arial" charset="0"/>
              </a:rPr>
              <a:t> match</a:t>
            </a:r>
          </a:p>
          <a:p>
            <a:pPr>
              <a:spcAft>
                <a:spcPts val="600"/>
              </a:spcAft>
            </a:pPr>
            <a:r>
              <a:rPr lang="fr-CH" sz="1600" dirty="0" err="1" smtClean="0">
                <a:latin typeface="Arial" charset="0"/>
                <a:ea typeface="Arial" charset="0"/>
                <a:cs typeface="Arial" charset="0"/>
              </a:rPr>
              <a:t>Those</a:t>
            </a:r>
            <a:r>
              <a:rPr lang="fr-CH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CH" sz="1600" dirty="0" err="1" smtClean="0">
                <a:latin typeface="Arial" charset="0"/>
                <a:ea typeface="Arial" charset="0"/>
                <a:cs typeface="Arial" charset="0"/>
              </a:rPr>
              <a:t>had</a:t>
            </a:r>
            <a:r>
              <a:rPr lang="fr-CH" sz="1600" dirty="0" smtClean="0">
                <a:latin typeface="Arial" charset="0"/>
                <a:ea typeface="Arial" charset="0"/>
                <a:cs typeface="Arial" charset="0"/>
              </a:rPr>
              <a:t> a good or acceptable match/ </a:t>
            </a:r>
            <a:r>
              <a:rPr lang="fr-CH" sz="1600" dirty="0" err="1" smtClean="0">
                <a:latin typeface="Arial" charset="0"/>
                <a:ea typeface="Arial" charset="0"/>
                <a:cs typeface="Arial" charset="0"/>
              </a:rPr>
              <a:t>outcome</a:t>
            </a:r>
            <a:r>
              <a:rPr lang="fr-CH" sz="1600" dirty="0" smtClean="0">
                <a:latin typeface="Arial" charset="0"/>
                <a:ea typeface="Arial" charset="0"/>
                <a:cs typeface="Arial" charset="0"/>
              </a:rPr>
              <a:t>, but </a:t>
            </a:r>
            <a:r>
              <a:rPr lang="fr-CH" sz="1600" dirty="0" err="1" smtClean="0">
                <a:latin typeface="Arial" charset="0"/>
                <a:ea typeface="Arial" charset="0"/>
                <a:cs typeface="Arial" charset="0"/>
              </a:rPr>
              <a:t>see</a:t>
            </a:r>
            <a:r>
              <a:rPr lang="fr-CH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CH" sz="1600" dirty="0" err="1" smtClean="0">
                <a:latin typeface="Arial" charset="0"/>
                <a:ea typeface="Arial" charset="0"/>
                <a:cs typeface="Arial" charset="0"/>
              </a:rPr>
              <a:t>process</a:t>
            </a:r>
            <a:r>
              <a:rPr lang="fr-CH" sz="1600" dirty="0" smtClean="0">
                <a:latin typeface="Arial" charset="0"/>
                <a:ea typeface="Arial" charset="0"/>
                <a:cs typeface="Arial" charset="0"/>
              </a:rPr>
              <a:t>, guidelines, </a:t>
            </a:r>
            <a:r>
              <a:rPr lang="fr-CH" sz="1600" dirty="0" smtClean="0">
                <a:latin typeface="Arial" charset="0"/>
                <a:ea typeface="Arial" charset="0"/>
                <a:cs typeface="Arial" charset="0"/>
              </a:rPr>
              <a:t>power structures and </a:t>
            </a:r>
            <a:r>
              <a:rPr lang="fr-CH" sz="1600" dirty="0" err="1" smtClean="0">
                <a:latin typeface="Arial" charset="0"/>
                <a:ea typeface="Arial" charset="0"/>
                <a:cs typeface="Arial" charset="0"/>
              </a:rPr>
              <a:t>rules</a:t>
            </a:r>
            <a:r>
              <a:rPr lang="fr-CH" sz="1600" dirty="0" smtClean="0">
                <a:latin typeface="Arial" charset="0"/>
                <a:ea typeface="Arial" charset="0"/>
                <a:cs typeface="Arial" charset="0"/>
              </a:rPr>
              <a:t> as </a:t>
            </a:r>
            <a:r>
              <a:rPr lang="fr-CH" sz="1600" dirty="0" err="1" smtClean="0">
                <a:latin typeface="Arial" charset="0"/>
                <a:ea typeface="Arial" charset="0"/>
                <a:cs typeface="Arial" charset="0"/>
              </a:rPr>
              <a:t>unfair</a:t>
            </a:r>
            <a:endParaRPr lang="fr-CH" sz="1600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fr-CH" sz="1600" dirty="0">
                <a:latin typeface="Aleo Light" charset="0"/>
                <a:ea typeface="Aleo Light" charset="0"/>
                <a:cs typeface="Aleo Light" charset="0"/>
              </a:rPr>
              <a:t>MINOR</a:t>
            </a:r>
          </a:p>
          <a:p>
            <a:r>
              <a:rPr lang="fr-CH" sz="1600" dirty="0" err="1" smtClean="0">
                <a:latin typeface="Arial" charset="0"/>
                <a:ea typeface="Arial" charset="0"/>
                <a:cs typeface="Arial" charset="0"/>
              </a:rPr>
              <a:t>Those</a:t>
            </a:r>
            <a:r>
              <a:rPr lang="fr-CH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CH" sz="1600" dirty="0" err="1" smtClean="0">
                <a:latin typeface="Arial" charset="0"/>
                <a:ea typeface="Arial" charset="0"/>
                <a:cs typeface="Arial" charset="0"/>
              </a:rPr>
              <a:t>who</a:t>
            </a:r>
            <a:r>
              <a:rPr lang="fr-CH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CH" sz="1600" dirty="0" err="1" smtClean="0">
                <a:latin typeface="Arial" charset="0"/>
                <a:ea typeface="Arial" charset="0"/>
                <a:cs typeface="Arial" charset="0"/>
              </a:rPr>
              <a:t>found</a:t>
            </a:r>
            <a:r>
              <a:rPr lang="fr-CH" sz="1600" dirty="0" smtClean="0">
                <a:latin typeface="Arial" charset="0"/>
                <a:ea typeface="Arial" charset="0"/>
                <a:cs typeface="Arial" charset="0"/>
              </a:rPr>
              <a:t> rotation </a:t>
            </a:r>
            <a:r>
              <a:rPr lang="fr-CH" sz="1600" dirty="0" err="1" smtClean="0">
                <a:latin typeface="Arial" charset="0"/>
                <a:ea typeface="Arial" charset="0"/>
                <a:cs typeface="Arial" charset="0"/>
              </a:rPr>
              <a:t>stressful</a:t>
            </a:r>
            <a:r>
              <a:rPr lang="fr-CH" sz="1600" dirty="0" smtClean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fr-CH" sz="1600" dirty="0" err="1" smtClean="0">
                <a:latin typeface="Arial" charset="0"/>
                <a:ea typeface="Arial" charset="0"/>
                <a:cs typeface="Arial" charset="0"/>
              </a:rPr>
              <a:t>largely</a:t>
            </a:r>
            <a:r>
              <a:rPr lang="fr-CH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CH" sz="1600" dirty="0" err="1" smtClean="0">
                <a:latin typeface="Arial" charset="0"/>
                <a:ea typeface="Arial" charset="0"/>
                <a:cs typeface="Arial" charset="0"/>
              </a:rPr>
              <a:t>because</a:t>
            </a:r>
            <a:r>
              <a:rPr lang="fr-CH" sz="1600" dirty="0" smtClean="0">
                <a:latin typeface="Arial" charset="0"/>
                <a:ea typeface="Arial" charset="0"/>
                <a:cs typeface="Arial" charset="0"/>
              </a:rPr>
              <a:t> of </a:t>
            </a:r>
            <a:r>
              <a:rPr lang="fr-CH" sz="1600" dirty="0" err="1" smtClean="0">
                <a:latin typeface="Arial" charset="0"/>
                <a:ea typeface="Arial" charset="0"/>
                <a:cs typeface="Arial" charset="0"/>
              </a:rPr>
              <a:t>lack</a:t>
            </a:r>
            <a:r>
              <a:rPr lang="fr-CH" sz="1600" dirty="0" smtClean="0">
                <a:latin typeface="Arial" charset="0"/>
                <a:ea typeface="Arial" charset="0"/>
                <a:cs typeface="Arial" charset="0"/>
              </a:rPr>
              <a:t> of communication</a:t>
            </a:r>
          </a:p>
          <a:p>
            <a:r>
              <a:rPr lang="fr-CH" sz="1600" dirty="0" err="1" smtClean="0">
                <a:latin typeface="Arial" charset="0"/>
                <a:ea typeface="Arial" charset="0"/>
                <a:cs typeface="Arial" charset="0"/>
              </a:rPr>
              <a:t>Those</a:t>
            </a:r>
            <a:r>
              <a:rPr lang="fr-CH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CH" sz="1600" dirty="0" err="1" smtClean="0">
                <a:latin typeface="Arial" charset="0"/>
                <a:ea typeface="Arial" charset="0"/>
                <a:cs typeface="Arial" charset="0"/>
              </a:rPr>
              <a:t>who</a:t>
            </a:r>
            <a:r>
              <a:rPr lang="fr-CH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CH" sz="1600" dirty="0" err="1" smtClean="0">
                <a:latin typeface="Arial" charset="0"/>
                <a:ea typeface="Arial" charset="0"/>
                <a:cs typeface="Arial" charset="0"/>
              </a:rPr>
              <a:t>wanted</a:t>
            </a:r>
            <a:r>
              <a:rPr lang="fr-CH" sz="1600" dirty="0" smtClean="0">
                <a:latin typeface="Arial" charset="0"/>
                <a:ea typeface="Arial" charset="0"/>
                <a:cs typeface="Arial" charset="0"/>
              </a:rPr>
              <a:t> to </a:t>
            </a:r>
            <a:r>
              <a:rPr lang="fr-CH" sz="1600" dirty="0" err="1" smtClean="0">
                <a:latin typeface="Arial" charset="0"/>
                <a:ea typeface="Arial" charset="0"/>
                <a:cs typeface="Arial" charset="0"/>
              </a:rPr>
              <a:t>rotate</a:t>
            </a:r>
            <a:r>
              <a:rPr lang="fr-CH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CH" sz="1600" dirty="0" err="1" smtClean="0">
                <a:latin typeface="Arial" charset="0"/>
                <a:ea typeface="Arial" charset="0"/>
                <a:cs typeface="Arial" charset="0"/>
              </a:rPr>
              <a:t>earlier</a:t>
            </a:r>
            <a:r>
              <a:rPr lang="fr-CH" sz="1600" dirty="0" smtClean="0">
                <a:latin typeface="Arial" charset="0"/>
                <a:ea typeface="Arial" charset="0"/>
                <a:cs typeface="Arial" charset="0"/>
              </a:rPr>
              <a:t> (or </a:t>
            </a:r>
            <a:r>
              <a:rPr lang="fr-CH" sz="1600" dirty="0" err="1" smtClean="0">
                <a:latin typeface="Arial" charset="0"/>
                <a:ea typeface="Arial" charset="0"/>
                <a:cs typeface="Arial" charset="0"/>
              </a:rPr>
              <a:t>later</a:t>
            </a:r>
            <a:r>
              <a:rPr lang="fr-CH" sz="1600" dirty="0" smtClean="0">
                <a:latin typeface="Arial" charset="0"/>
                <a:ea typeface="Arial" charset="0"/>
                <a:cs typeface="Arial" charset="0"/>
              </a:rPr>
              <a:t>)</a:t>
            </a:r>
            <a:endParaRPr lang="fr-CH" sz="1600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75790" y="4758315"/>
            <a:ext cx="2133600" cy="273844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C15E4355-C1EE-2A42-B28B-63C6333920E9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4753551"/>
            <a:ext cx="2895600" cy="273844"/>
          </a:xfrm>
          <a:prstGeom prst="rect">
            <a:avLst/>
          </a:prstGeom>
        </p:spPr>
        <p:txBody>
          <a:bodyPr/>
          <a:lstStyle>
            <a:lvl1pPr algn="r">
              <a:defRPr sz="900" b="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Title of Presentation – </a:t>
            </a:r>
            <a:r>
              <a:rPr lang="en-US" b="1" dirty="0">
                <a:latin typeface="Arial" charset="0"/>
                <a:ea typeface="Arial" charset="0"/>
                <a:cs typeface="Arial" charset="0"/>
              </a:rPr>
              <a:t>UNICEF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| for every child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720969" y="1097321"/>
            <a:ext cx="0" cy="23140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9667" y="1823481"/>
            <a:ext cx="631303" cy="8617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CH" sz="1000" dirty="0" smtClean="0">
                <a:solidFill>
                  <a:schemeClr val="bg1"/>
                </a:solidFill>
                <a:latin typeface="Aleo Light" charset="0"/>
                <a:ea typeface="Aleo Light" charset="0"/>
                <a:cs typeface="Aleo Light" charset="0"/>
              </a:rPr>
              <a:t>Most of </a:t>
            </a:r>
            <a:r>
              <a:rPr lang="fr-CH" sz="1000" dirty="0" err="1" smtClean="0">
                <a:solidFill>
                  <a:schemeClr val="bg1"/>
                </a:solidFill>
                <a:latin typeface="Aleo Light" charset="0"/>
                <a:ea typeface="Aleo Light" charset="0"/>
                <a:cs typeface="Aleo Light" charset="0"/>
              </a:rPr>
              <a:t>this</a:t>
            </a:r>
            <a:r>
              <a:rPr lang="fr-CH" sz="1000" dirty="0" smtClean="0">
                <a:solidFill>
                  <a:schemeClr val="bg1"/>
                </a:solidFill>
                <a:latin typeface="Aleo Light" charset="0"/>
                <a:ea typeface="Aleo Light" charset="0"/>
                <a:cs typeface="Aleo Light" charset="0"/>
              </a:rPr>
              <a:t> </a:t>
            </a:r>
            <a:r>
              <a:rPr lang="fr-CH" sz="1000" dirty="0" err="1" smtClean="0">
                <a:solidFill>
                  <a:schemeClr val="bg1"/>
                </a:solidFill>
                <a:latin typeface="Aleo Light" charset="0"/>
                <a:ea typeface="Aleo Light" charset="0"/>
                <a:cs typeface="Aleo Light" charset="0"/>
              </a:rPr>
              <a:t>study’s</a:t>
            </a:r>
            <a:r>
              <a:rPr lang="fr-CH" sz="1000" dirty="0">
                <a:solidFill>
                  <a:schemeClr val="bg1"/>
                </a:solidFill>
                <a:latin typeface="Aleo Light" charset="0"/>
                <a:ea typeface="Aleo Light" charset="0"/>
                <a:cs typeface="Aleo Light" charset="0"/>
              </a:rPr>
              <a:t> </a:t>
            </a:r>
            <a:r>
              <a:rPr lang="fr-CH" sz="1000" dirty="0" err="1" smtClean="0">
                <a:solidFill>
                  <a:schemeClr val="bg1"/>
                </a:solidFill>
                <a:latin typeface="Aleo Light" charset="0"/>
                <a:ea typeface="Aleo Light" charset="0"/>
                <a:cs typeface="Aleo Light" charset="0"/>
              </a:rPr>
              <a:t>partici-pants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560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AE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>
              <a:solidFill>
                <a:srgbClr val="00AEEF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10462" y="461471"/>
            <a:ext cx="7612743" cy="635850"/>
          </a:xfrm>
          <a:prstGeom prst="rect">
            <a:avLst/>
          </a:prstGeom>
        </p:spPr>
        <p:txBody>
          <a:bodyPr lIns="0" tIns="0" rIns="0" bIns="0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3200" dirty="0" err="1" smtClean="0">
                <a:latin typeface="Arial" charset="0"/>
                <a:ea typeface="Arial" charset="0"/>
                <a:cs typeface="Arial" charset="0"/>
              </a:rPr>
              <a:t>Psychographic</a:t>
            </a:r>
            <a:r>
              <a:rPr lang="fr-CH" sz="3200" dirty="0" smtClean="0">
                <a:latin typeface="Arial" charset="0"/>
                <a:ea typeface="Arial" charset="0"/>
                <a:cs typeface="Arial" charset="0"/>
              </a:rPr>
              <a:t> segmentations</a:t>
            </a:r>
            <a:endParaRPr lang="en-US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41458" y="1097321"/>
            <a:ext cx="3373491" cy="3307561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sz="1600" dirty="0" err="1" smtClean="0">
                <a:latin typeface="Arial" charset="0"/>
                <a:ea typeface="Arial" charset="0"/>
                <a:cs typeface="Arial" charset="0"/>
              </a:rPr>
              <a:t>Clarity</a:t>
            </a:r>
            <a:endParaRPr lang="fr-CH" sz="160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fr-CH" sz="1600" dirty="0" smtClean="0">
                <a:latin typeface="Arial" charset="0"/>
                <a:ea typeface="Arial" charset="0"/>
                <a:cs typeface="Arial" charset="0"/>
              </a:rPr>
              <a:t>Communications</a:t>
            </a:r>
          </a:p>
          <a:p>
            <a:r>
              <a:rPr lang="fr-CH" sz="1600" dirty="0" err="1" smtClean="0">
                <a:latin typeface="Arial" charset="0"/>
                <a:ea typeface="Arial" charset="0"/>
                <a:cs typeface="Arial" charset="0"/>
              </a:rPr>
              <a:t>Transparency</a:t>
            </a:r>
            <a:endParaRPr lang="fr-CH" sz="160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fr-CH" sz="1600" dirty="0" smtClean="0">
                <a:latin typeface="Arial" charset="0"/>
                <a:ea typeface="Arial" charset="0"/>
                <a:cs typeface="Arial" charset="0"/>
              </a:rPr>
              <a:t>Networking (</a:t>
            </a:r>
            <a:r>
              <a:rPr lang="fr-CH" sz="1600" dirty="0" err="1" smtClean="0">
                <a:latin typeface="Arial" charset="0"/>
                <a:ea typeface="Arial" charset="0"/>
                <a:cs typeface="Arial" charset="0"/>
              </a:rPr>
              <a:t>who</a:t>
            </a:r>
            <a:r>
              <a:rPr lang="fr-CH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CH" sz="1600" dirty="0" err="1" smtClean="0">
                <a:latin typeface="Arial" charset="0"/>
                <a:ea typeface="Arial" charset="0"/>
                <a:cs typeface="Arial" charset="0"/>
              </a:rPr>
              <a:t>you</a:t>
            </a:r>
            <a:r>
              <a:rPr lang="fr-CH" sz="1600" dirty="0" smtClean="0">
                <a:latin typeface="Arial" charset="0"/>
                <a:ea typeface="Arial" charset="0"/>
                <a:cs typeface="Arial" charset="0"/>
              </a:rPr>
              <a:t> know)</a:t>
            </a:r>
          </a:p>
          <a:p>
            <a:r>
              <a:rPr lang="fr-CH" sz="1600" dirty="0" smtClean="0">
                <a:latin typeface="Arial" charset="0"/>
                <a:ea typeface="Arial" charset="0"/>
                <a:cs typeface="Arial" charset="0"/>
              </a:rPr>
              <a:t>Manager </a:t>
            </a:r>
            <a:r>
              <a:rPr lang="fr-CH" sz="1600" dirty="0" err="1" smtClean="0">
                <a:latin typeface="Arial" charset="0"/>
                <a:ea typeface="Arial" charset="0"/>
                <a:cs typeface="Arial" charset="0"/>
              </a:rPr>
              <a:t>bias</a:t>
            </a:r>
            <a:endParaRPr lang="fr-CH" sz="160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fr-CH" sz="1600" dirty="0" err="1" smtClean="0">
                <a:latin typeface="Arial" charset="0"/>
                <a:ea typeface="Arial" charset="0"/>
                <a:cs typeface="Arial" charset="0"/>
              </a:rPr>
              <a:t>Supply</a:t>
            </a:r>
            <a:r>
              <a:rPr lang="fr-CH" sz="1600" dirty="0" smtClean="0">
                <a:latin typeface="Arial" charset="0"/>
                <a:ea typeface="Arial" charset="0"/>
                <a:cs typeface="Arial" charset="0"/>
              </a:rPr>
              <a:t> and </a:t>
            </a:r>
            <a:r>
              <a:rPr lang="fr-CH" sz="1600" dirty="0" err="1" smtClean="0">
                <a:latin typeface="Arial" charset="0"/>
                <a:ea typeface="Arial" charset="0"/>
                <a:cs typeface="Arial" charset="0"/>
              </a:rPr>
              <a:t>demand</a:t>
            </a:r>
            <a:endParaRPr lang="fr-CH" sz="160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fr-CH" sz="1600" dirty="0" smtClean="0">
                <a:latin typeface="Arial" charset="0"/>
                <a:ea typeface="Arial" charset="0"/>
                <a:cs typeface="Arial" charset="0"/>
              </a:rPr>
              <a:t>Inter-</a:t>
            </a:r>
            <a:r>
              <a:rPr lang="fr-CH" sz="1600" dirty="0" err="1" smtClean="0">
                <a:latin typeface="Arial" charset="0"/>
                <a:ea typeface="Arial" charset="0"/>
                <a:cs typeface="Arial" charset="0"/>
              </a:rPr>
              <a:t>agency</a:t>
            </a:r>
            <a:r>
              <a:rPr lang="fr-CH" sz="1600" dirty="0" smtClean="0">
                <a:latin typeface="Arial" charset="0"/>
                <a:ea typeface="Arial" charset="0"/>
                <a:cs typeface="Arial" charset="0"/>
              </a:rPr>
              <a:t> issues</a:t>
            </a:r>
          </a:p>
          <a:p>
            <a:r>
              <a:rPr lang="fr-CH" sz="1600" dirty="0" smtClean="0">
                <a:latin typeface="Arial" charset="0"/>
                <a:ea typeface="Arial" charset="0"/>
                <a:cs typeface="Arial" charset="0"/>
              </a:rPr>
              <a:t>Application, performance, </a:t>
            </a:r>
            <a:r>
              <a:rPr lang="fr-CH" sz="1600" dirty="0" err="1" smtClean="0">
                <a:latin typeface="Arial" charset="0"/>
                <a:ea typeface="Arial" charset="0"/>
                <a:cs typeface="Arial" charset="0"/>
              </a:rPr>
              <a:t>stigmatization</a:t>
            </a:r>
            <a:endParaRPr lang="fr-CH" sz="160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fr-CH" sz="1600" dirty="0" err="1" smtClean="0">
                <a:latin typeface="Arial" charset="0"/>
                <a:ea typeface="Arial" charset="0"/>
                <a:cs typeface="Arial" charset="0"/>
              </a:rPr>
              <a:t>Career</a:t>
            </a:r>
            <a:r>
              <a:rPr lang="fr-CH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CH" sz="1600" dirty="0" err="1" smtClean="0">
                <a:latin typeface="Arial" charset="0"/>
                <a:ea typeface="Arial" charset="0"/>
                <a:cs typeface="Arial" charset="0"/>
              </a:rPr>
              <a:t>development</a:t>
            </a:r>
            <a:endParaRPr lang="fr-CH" sz="1600" dirty="0" smtClean="0">
              <a:latin typeface="Arial" charset="0"/>
              <a:ea typeface="Arial" charset="0"/>
              <a:cs typeface="Arial" charset="0"/>
            </a:endParaRPr>
          </a:p>
          <a:p>
            <a:endParaRPr lang="fr-CH" sz="1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75790" y="4758315"/>
            <a:ext cx="2133600" cy="273844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C15E4355-C1EE-2A42-B28B-63C6333920E9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4753551"/>
            <a:ext cx="2895600" cy="273844"/>
          </a:xfrm>
          <a:prstGeom prst="rect">
            <a:avLst/>
          </a:prstGeom>
        </p:spPr>
        <p:txBody>
          <a:bodyPr/>
          <a:lstStyle>
            <a:lvl1pPr algn="r">
              <a:defRPr sz="900" b="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Title of Presentation – </a:t>
            </a:r>
            <a:r>
              <a:rPr lang="en-US" b="1" dirty="0">
                <a:latin typeface="Arial" charset="0"/>
                <a:ea typeface="Arial" charset="0"/>
                <a:cs typeface="Arial" charset="0"/>
              </a:rPr>
              <a:t>UNICEF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| for every child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056407" y="1445989"/>
            <a:ext cx="3373491" cy="3307561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CH" sz="1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970716" y="1097321"/>
            <a:ext cx="3373491" cy="340355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sz="1600" dirty="0" smtClean="0">
                <a:latin typeface="Arial" charset="0"/>
                <a:ea typeface="Arial" charset="0"/>
                <a:cs typeface="Arial" charset="0"/>
              </a:rPr>
              <a:t>(</a:t>
            </a:r>
            <a:r>
              <a:rPr lang="fr-CH" sz="1600" dirty="0" err="1" smtClean="0">
                <a:latin typeface="Arial" charset="0"/>
                <a:ea typeface="Arial" charset="0"/>
                <a:cs typeface="Arial" charset="0"/>
              </a:rPr>
              <a:t>Might</a:t>
            </a:r>
            <a:r>
              <a:rPr lang="fr-CH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CH" sz="1600" dirty="0" err="1" smtClean="0">
                <a:latin typeface="Arial" charset="0"/>
                <a:ea typeface="Arial" charset="0"/>
                <a:cs typeface="Arial" charset="0"/>
              </a:rPr>
              <a:t>be</a:t>
            </a:r>
            <a:r>
              <a:rPr lang="fr-CH" sz="1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CH" sz="1600" dirty="0" err="1" smtClean="0">
                <a:latin typeface="Arial" charset="0"/>
                <a:ea typeface="Arial" charset="0"/>
                <a:cs typeface="Arial" charset="0"/>
              </a:rPr>
              <a:t>too</a:t>
            </a:r>
            <a:r>
              <a:rPr lang="fr-CH" sz="1600" dirty="0" smtClean="0">
                <a:latin typeface="Arial" charset="0"/>
                <a:ea typeface="Arial" charset="0"/>
                <a:cs typeface="Arial" charset="0"/>
              </a:rPr>
              <a:t> catch-all)</a:t>
            </a:r>
            <a:endParaRPr lang="fr-CH" sz="16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581928"/>
      </p:ext>
    </p:extLst>
  </p:cSld>
  <p:clrMapOvr>
    <a:masterClrMapping/>
  </p:clrMapOvr>
</p:sld>
</file>

<file path=ppt/theme/theme1.xml><?xml version="1.0" encoding="utf-8"?>
<a:theme xmlns:a="http://schemas.openxmlformats.org/drawingml/2006/main" name="UNICEF Power Point Template 2016 Ver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ICEF Power Point Template 2016 Ver1" id="{3F7F5D43-EC16-5045-BC90-0F8BCAFD8F35}" vid="{73FB6540-1E4B-F845-8043-FEB8B9ECEC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80BC2F42C179E4292032BB950ED0AE9" ma:contentTypeVersion="22" ma:contentTypeDescription="Create a new document." ma:contentTypeScope="" ma:versionID="ff37879d72fe21f2ee4170f87a213db1">
  <xsd:schema xmlns:xsd="http://www.w3.org/2001/XMLSchema" xmlns:xs="http://www.w3.org/2001/XMLSchema" xmlns:p="http://schemas.microsoft.com/office/2006/metadata/properties" xmlns:ns1="http://schemas.microsoft.com/sharepoint/v3" xmlns:ns2="b80c700b-bf0b-46a1-81ba-2ec9774dcbd8" xmlns:ns3="ca283e0b-db31-4043-a2ef-b80661bf084a" xmlns:ns4="990381dc-748f-4d49-9b03-90f59279d610" targetNamespace="http://schemas.microsoft.com/office/2006/metadata/properties" ma:root="true" ma:fieldsID="fe868d318e6701bc8cfc54c76c679427" ns1:_="" ns2:_="" ns3:_="" ns4:_="">
    <xsd:import namespace="http://schemas.microsoft.com/sharepoint/v3"/>
    <xsd:import namespace="b80c700b-bf0b-46a1-81ba-2ec9774dcbd8"/>
    <xsd:import namespace="ca283e0b-db31-4043-a2ef-b80661bf084a"/>
    <xsd:import namespace="990381dc-748f-4d49-9b03-90f59279d610"/>
    <xsd:element name="properties">
      <xsd:complexType>
        <xsd:sequence>
          <xsd:element name="documentManagement">
            <xsd:complexType>
              <xsd:all>
                <xsd:element ref="ns2:Category" minOccurs="0"/>
                <xsd:element ref="ns2:Section" minOccurs="0"/>
                <xsd:element ref="ns2:Document_x0020_Language" minOccurs="0"/>
                <xsd:element ref="ns2:Audience" minOccurs="0"/>
                <xsd:element ref="ns2:Pages0" minOccurs="0"/>
                <xsd:element ref="ns2:Related_x0020_Workflow" minOccurs="0"/>
                <xsd:element ref="ns4:_dlc_DocIdUrl" minOccurs="0"/>
                <xsd:element ref="ns4:_dlc_DocIdPersistId" minOccurs="0"/>
                <xsd:element ref="ns1:PublishingStartDate" minOccurs="0"/>
                <xsd:element ref="ns1:PublishingExpirationDate" minOccurs="0"/>
                <xsd:element ref="ns4:_dlc_DocId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3:mda26ace941f4791a7314a339fee829c" minOccurs="0"/>
                <xsd:element ref="ns4:SharedWithUsers" minOccurs="0"/>
                <xsd:element ref="ns4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0c700b-bf0b-46a1-81ba-2ec9774dcbd8" elementFormDefault="qualified">
    <xsd:import namespace="http://schemas.microsoft.com/office/2006/documentManagement/types"/>
    <xsd:import namespace="http://schemas.microsoft.com/office/infopath/2007/PartnerControls"/>
    <xsd:element name="Category" ma:index="2" nillable="true" ma:displayName="Category" ma:format="Dropdown" ma:internalName="Category">
      <xsd:simpleType>
        <xsd:restriction base="dms:Choice">
          <xsd:enumeration value="Snapshot Reports"/>
          <xsd:enumeration value="Compendiums"/>
          <xsd:enumeration value="Communication"/>
          <xsd:enumeration value="Digital Reports"/>
          <xsd:enumeration value="Five Questions"/>
          <xsd:enumeration value="Brochure"/>
          <xsd:enumeration value="Case Studies"/>
          <xsd:enumeration value="Human Resources"/>
          <xsd:enumeration value="Operations"/>
          <xsd:enumeration value="Staffing"/>
          <xsd:enumeration value="Newsletters"/>
          <xsd:enumeration value="Media Materials"/>
          <xsd:enumeration value="Editorial Resources"/>
          <xsd:enumeration value="UNICEF Publications Process"/>
          <xsd:enumeration value="Brand Books"/>
          <xsd:enumeration value="Manuals &amp; Guides"/>
          <xsd:enumeration value="Brand Assets"/>
          <xsd:enumeration value="Templates"/>
          <xsd:enumeration value="Toolkits"/>
          <xsd:enumeration value="Webinars"/>
          <xsd:enumeration value="Reports"/>
          <xsd:enumeration value="-"/>
        </xsd:restriction>
      </xsd:simpleType>
    </xsd:element>
    <xsd:element name="Section" ma:index="4" nillable="true" ma:displayName="Section" ma:format="Dropdown" ma:internalName="Section">
      <xsd:simpleType>
        <xsd:restriction base="dms:Choice">
          <xsd:enumeration value="Office of the Director"/>
          <xsd:enumeration value="Advocacy"/>
          <xsd:enumeration value="Brand Building"/>
          <xsd:enumeration value="Civil Society Partnerships"/>
          <xsd:enumeration value="ICON &amp; Internal Communication Section"/>
          <xsd:enumeration value="Digital Strategy"/>
          <xsd:enumeration value="Editorial"/>
          <xsd:enumeration value="Field Support"/>
          <xsd:enumeration value="Media"/>
          <xsd:enumeration value="Planning &amp; Operations"/>
          <xsd:enumeration value="Multimedia, Design &amp; Publications"/>
          <xsd:enumeration value="UN High Level Events, Initiatives &amp; Partnerships"/>
        </xsd:restriction>
      </xsd:simpleType>
    </xsd:element>
    <xsd:element name="Document_x0020_Language" ma:index="5" nillable="true" ma:displayName="Document Language" ma:default="English" ma:format="Dropdown" ma:internalName="Document_x0020_Language">
      <xsd:simpleType>
        <xsd:restriction base="dms:Choice">
          <xsd:enumeration value="English"/>
          <xsd:enumeration value="French"/>
          <xsd:enumeration value="Spanish"/>
          <xsd:enumeration value="Russian"/>
          <xsd:enumeration value="Chinese"/>
          <xsd:enumeration value="Arabic"/>
          <xsd:enumeration value="other"/>
        </xsd:restriction>
      </xsd:simpleType>
    </xsd:element>
    <xsd:element name="Audience" ma:index="6" nillable="true" ma:displayName="Audience" ma:default="Staff" ma:format="Dropdown" ma:internalName="Audience">
      <xsd:simpleType>
        <xsd:restriction base="dms:Choice">
          <xsd:enumeration value="Staff"/>
          <xsd:enumeration value="Consultant"/>
          <xsd:enumeration value="Others"/>
        </xsd:restriction>
      </xsd:simpleType>
    </xsd:element>
    <xsd:element name="Pages0" ma:index="7" nillable="true" ma:displayName="Pages" ma:list="{760b39ac-2fa7-4032-a8bc-34165939074a}" ma:internalName="Pages0" ma:showField="Titl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Related_x0020_Workflow" ma:index="8" nillable="true" ma:displayName="Related Workflow" ma:list="{7529fa69-6f68-4866-b534-14bad432aa3a}" ma:internalName="Related_x0020_Workflow" ma:showField="Title">
      <xsd:simpleType>
        <xsd:restriction base="dms:Lookup"/>
      </xsd:simpleType>
    </xsd:element>
    <xsd:element name="MediaServiceMetadata" ma:index="1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2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mda26ace941f4791a7314a339fee829c" ma:index="24" ma:taxonomy="true" ma:internalName="mda26ace941f4791a7314a339fee829c" ma:taxonomyFieldName="DocumentType" ma:displayName="Document Type" ma:default="" ma:fieldId="{6da26ace-941f-4791-a731-4a339fee829c}" ma:sspId="73f51738-d318-4883-9d64-4f0bd0ccc55e" ma:termSetId="f93b6877-8902-4378-8587-5ec85f36ead9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0381dc-748f-4d49-9b03-90f59279d610" elementFormDefault="qualified">
    <xsd:import namespace="http://schemas.microsoft.com/office/2006/documentManagement/types"/>
    <xsd:import namespace="http://schemas.microsoft.com/office/infopath/2007/PartnerControls"/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_dlc_DocId" ma:index="1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SharedWithUsers" ma:index="2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b80c700b-bf0b-46a1-81ba-2ec9774dcbd8">Templates</Category>
    <Pages0 xmlns="b80c700b-bf0b-46a1-81ba-2ec9774dcbd8">
      <Value>31</Value>
      <Value>77</Value>
    </Pages0>
    <Section xmlns="b80c700b-bf0b-46a1-81ba-2ec9774dcbd8">Brand Building</Section>
    <PublishingExpirationDate xmlns="http://schemas.microsoft.com/sharepoint/v3" xsi:nil="true"/>
    <mda26ace941f4791a7314a339fee829c xmlns="ca283e0b-db31-4043-a2ef-b80661bf084a">
      <Terms xmlns="http://schemas.microsoft.com/office/infopath/2007/PartnerControls">
        <TermInfo xmlns="http://schemas.microsoft.com/office/infopath/2007/PartnerControls">
          <TermName xmlns="http://schemas.microsoft.com/office/infopath/2007/PartnerControls">SOPs, forms and templates</TermName>
          <TermId xmlns="http://schemas.microsoft.com/office/infopath/2007/PartnerControls">940dfb61-e99e-4087-9cbb-c77da189fd6f</TermId>
        </TermInfo>
      </Terms>
    </mda26ace941f4791a7314a339fee829c>
    <PublishingStartDate xmlns="http://schemas.microsoft.com/sharepoint/v3" xsi:nil="true"/>
    <Audience xmlns="b80c700b-bf0b-46a1-81ba-2ec9774dcbd8">Staff</Audience>
    <Related_x0020_Workflow xmlns="b80c700b-bf0b-46a1-81ba-2ec9774dcbd8" xsi:nil="true"/>
    <Document_x0020_Language xmlns="b80c700b-bf0b-46a1-81ba-2ec9774dcbd8">English</Document_x0020_Language>
    <_dlc_DocId xmlns="990381dc-748f-4d49-9b03-90f59279d610">PRTL-1705887710-103</_dlc_DocId>
    <_dlc_DocIdUrl xmlns="990381dc-748f-4d49-9b03-90f59279d610">
      <Url>https://unicef.sharepoint.com/sites/portals/DOC/_layouts/15/DocIdRedir.aspx?ID=PRTL-1705887710-103</Url>
      <Description>PRTL-1705887710-103</Description>
    </_dlc_DocIdUrl>
    <SharedWithUsers xmlns="990381dc-748f-4d49-9b03-90f59279d610">
      <UserInfo>
        <DisplayName>Rukshan Ratnam</DisplayName>
        <AccountId>3455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B33E84A8-35EA-4488-80A7-E53C6145A7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80c700b-bf0b-46a1-81ba-2ec9774dcbd8"/>
    <ds:schemaRef ds:uri="ca283e0b-db31-4043-a2ef-b80661bf084a"/>
    <ds:schemaRef ds:uri="990381dc-748f-4d49-9b03-90f59279d61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DD4844E-1905-4F8E-BCA3-6B2B1F703D0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66C3941-E55A-45A5-8F5C-95D58E5F5FEF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6D3F5518-D961-4019-BD0A-288F9D11F2F5}">
  <ds:schemaRefs>
    <ds:schemaRef ds:uri="http://purl.org/dc/elements/1.1/"/>
    <ds:schemaRef ds:uri="8a630de2-6dc5-477e-ac08-a22012840682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schemas.microsoft.com/office/2006/metadata/properties"/>
    <ds:schemaRef ds:uri="http://www.w3.org/XML/1998/namespace"/>
    <ds:schemaRef ds:uri="http://purl.org/dc/dcmitype/"/>
    <ds:schemaRef ds:uri="b80c700b-bf0b-46a1-81ba-2ec9774dcbd8"/>
    <ds:schemaRef ds:uri="http://schemas.microsoft.com/sharepoint/v3"/>
    <ds:schemaRef ds:uri="ca283e0b-db31-4043-a2ef-b80661bf084a"/>
    <ds:schemaRef ds:uri="990381dc-748f-4d49-9b03-90f59279d61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UNICEF Power Point Template 2016 Ver1.potx</Template>
  <TotalTime>3176</TotalTime>
  <Words>1107</Words>
  <Application>Microsoft Macintosh PowerPoint</Application>
  <PresentationFormat>On-screen Show (16:9)</PresentationFormat>
  <Paragraphs>166</Paragraphs>
  <Slides>18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Aleo Light</vt:lpstr>
      <vt:lpstr>Calibri</vt:lpstr>
      <vt:lpstr>Calibri Light</vt:lpstr>
      <vt:lpstr>Arial</vt:lpstr>
      <vt:lpstr>UNICEF Power Point Template 2016 Ver1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Elrington</dc:creator>
  <cp:lastModifiedBy>Christopher Stuart</cp:lastModifiedBy>
  <cp:revision>157</cp:revision>
  <dcterms:created xsi:type="dcterms:W3CDTF">2016-08-29T15:36:18Z</dcterms:created>
  <dcterms:modified xsi:type="dcterms:W3CDTF">2019-06-03T17:24:02Z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0x010100F80BC2F42C179E4292032BB950ED0AE9</vt:lpwstr>
  </property>
  <property fmtid="{D5CDD505-2E9C-101B-9397-08002B2CF9AE}" pid="3" name="_dlc_DocIdItemGuid">
    <vt:lpwstr>3ce90d4e-0c10-4887-a394-48269e6e237b</vt:lpwstr>
  </property>
  <property fmtid="{D5CDD505-2E9C-101B-9397-08002B2CF9AE}" pid="4" name="TaxCatchAll">
    <vt:lpwstr>242;#SOPs, forms and templates|940dfb61-e99e-4087-9cbb-c77da189fd6f</vt:lpwstr>
  </property>
  <property fmtid="{D5CDD505-2E9C-101B-9397-08002B2CF9AE}" pid="5" name="DocumentType">
    <vt:lpwstr>242;#SOPs, forms and templates|940dfb61-e99e-4087-9cbb-c77da189fd6f</vt:lpwstr>
  </property>
</Properties>
</file>