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3"/>
  </p:normalViewPr>
  <p:slideViewPr>
    <p:cSldViewPr snapToGrid="0" snapToObjects="1">
      <p:cViewPr varScale="1">
        <p:scale>
          <a:sx n="83" d="100"/>
          <a:sy n="83" d="100"/>
        </p:scale>
        <p:origin x="28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r>
              <a:t>Title Text</a:t>
            </a:r>
          </a:p>
        </p:txBody>
      </p:sp>
      <p:sp>
        <p:nvSpPr>
          <p:cNvPr id="12" name="Body Level One…"/>
          <p:cNvSpPr txBox="1">
            <a:spLocks noGrp="1"/>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Image"/>
          <p:cNvSpPr>
            <a:spLocks noGrp="1"/>
          </p:cNvSpPr>
          <p:nvPr>
            <p:ph type="pic" sz="quarter" idx="13"/>
          </p:nvPr>
        </p:nvSpPr>
        <p:spPr>
          <a:xfrm>
            <a:off x="6540500" y="4902200"/>
            <a:ext cx="5854700" cy="4241800"/>
          </a:xfrm>
          <a:prstGeom prst="rect">
            <a:avLst/>
          </a:prstGeom>
          <a:ln w="9525">
            <a:round/>
          </a:ln>
        </p:spPr>
        <p:txBody>
          <a:bodyPr lIns="91439" tIns="45719" rIns="91439" bIns="45719" anchor="t">
            <a:noAutofit/>
          </a:bodyPr>
          <a:lstStyle/>
          <a:p>
            <a:endParaRPr/>
          </a:p>
        </p:txBody>
      </p:sp>
      <p:sp>
        <p:nvSpPr>
          <p:cNvPr id="96" name="Image"/>
          <p:cNvSpPr>
            <a:spLocks noGrp="1"/>
          </p:cNvSpPr>
          <p:nvPr>
            <p:ph type="pic" sz="quarter" idx="14"/>
          </p:nvPr>
        </p:nvSpPr>
        <p:spPr>
          <a:xfrm>
            <a:off x="6540500" y="641350"/>
            <a:ext cx="5854700" cy="4241800"/>
          </a:xfrm>
          <a:prstGeom prst="rect">
            <a:avLst/>
          </a:prstGeom>
          <a:ln w="9525">
            <a:round/>
          </a:ln>
        </p:spPr>
        <p:txBody>
          <a:bodyPr lIns="91439" tIns="45719" rIns="91439" bIns="45719" anchor="t">
            <a:noAutofit/>
          </a:bodyPr>
          <a:lstStyle/>
          <a:p>
            <a:endParaRPr/>
          </a:p>
        </p:txBody>
      </p:sp>
      <p:sp>
        <p:nvSpPr>
          <p:cNvPr id="97" name="Image"/>
          <p:cNvSpPr>
            <a:spLocks noGrp="1"/>
          </p:cNvSpPr>
          <p:nvPr>
            <p:ph type="pic" sz="half" idx="15"/>
          </p:nvPr>
        </p:nvSpPr>
        <p:spPr>
          <a:xfrm>
            <a:off x="622300" y="622300"/>
            <a:ext cx="5892800" cy="8521700"/>
          </a:xfrm>
          <a:prstGeom prst="rect">
            <a:avLst/>
          </a:prstGeom>
          <a:ln w="9525">
            <a:round/>
          </a:ln>
        </p:spPr>
        <p:txBody>
          <a:bodyPr lIns="91439" tIns="45719" rIns="91439" bIns="45719" anchor="t">
            <a:noAutofit/>
          </a:bodyPr>
          <a:lstStyle/>
          <a:p>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Johnny Appleseed"/>
          <p:cNvSpPr txBox="1">
            <a:spLocks noGrp="1"/>
          </p:cNvSpPr>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sz="3200" i="1">
                <a:solidFill>
                  <a:srgbClr val="546056"/>
                </a:solidFill>
              </a:defRPr>
            </a:lvl1pPr>
          </a:lstStyle>
          <a:p>
            <a:r>
              <a:t>–Johnny Appleseed</a:t>
            </a:r>
          </a:p>
        </p:txBody>
      </p:sp>
      <p:sp>
        <p:nvSpPr>
          <p:cNvPr id="106" name="“Type a quote here”"/>
          <p:cNvSpPr txBox="1">
            <a:spLocks noGrp="1"/>
          </p:cNvSpPr>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defRPr sz="4300">
                <a:solidFill>
                  <a:srgbClr val="546056"/>
                </a:solidFill>
              </a:defRPr>
            </a:lvl1pPr>
          </a:lstStyle>
          <a:p>
            <a:r>
              <a:t>“Type a quote here” </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quarter" idx="13"/>
          </p:nvPr>
        </p:nvSpPr>
        <p:spPr>
          <a:xfrm>
            <a:off x="4457700" y="355600"/>
            <a:ext cx="4089400" cy="6045200"/>
          </a:xfrm>
          <a:prstGeom prst="rect">
            <a:avLst/>
          </a:prstGeom>
          <a:ln w="9525">
            <a:round/>
          </a:ln>
        </p:spPr>
        <p:txBody>
          <a:bodyPr lIns="91439" tIns="45719" rIns="91439" bIns="45719" anchor="t">
            <a:noAutofit/>
          </a:bodyPr>
          <a:lstStyle/>
          <a:p>
            <a:endParaRPr/>
          </a:p>
        </p:txBody>
      </p:sp>
      <p:sp>
        <p:nvSpPr>
          <p:cNvPr id="21" name="Image"/>
          <p:cNvSpPr>
            <a:spLocks noGrp="1"/>
          </p:cNvSpPr>
          <p:nvPr>
            <p:ph type="pic" sz="quarter" idx="14"/>
          </p:nvPr>
        </p:nvSpPr>
        <p:spPr>
          <a:xfrm>
            <a:off x="8559800" y="355600"/>
            <a:ext cx="4089400" cy="6045200"/>
          </a:xfrm>
          <a:prstGeom prst="rect">
            <a:avLst/>
          </a:prstGeom>
          <a:ln w="9525">
            <a:round/>
          </a:ln>
        </p:spPr>
        <p:txBody>
          <a:bodyPr lIns="91439" tIns="45719" rIns="91439" bIns="45719" anchor="t">
            <a:noAutofit/>
          </a:bodyPr>
          <a:lstStyle/>
          <a:p>
            <a:endParaRPr/>
          </a:p>
        </p:txBody>
      </p:sp>
      <p:sp>
        <p:nvSpPr>
          <p:cNvPr id="22" name="Image"/>
          <p:cNvSpPr>
            <a:spLocks noGrp="1"/>
          </p:cNvSpPr>
          <p:nvPr>
            <p:ph type="pic" sz="quarter" idx="15"/>
          </p:nvPr>
        </p:nvSpPr>
        <p:spPr>
          <a:xfrm>
            <a:off x="355600" y="355600"/>
            <a:ext cx="4089400" cy="6045200"/>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24" name="Body Level One…"/>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Image"/>
          <p:cNvSpPr>
            <a:spLocks noGrp="1"/>
          </p:cNvSpPr>
          <p:nvPr>
            <p:ph type="pic" idx="13"/>
          </p:nvPr>
        </p:nvSpPr>
        <p:spPr>
          <a:xfrm>
            <a:off x="368300" y="368300"/>
            <a:ext cx="12268200" cy="6045200"/>
          </a:xfrm>
          <a:prstGeom prst="rect">
            <a:avLst/>
          </a:prstGeom>
          <a:ln w="9525">
            <a:round/>
          </a:ln>
        </p:spPr>
        <p:txBody>
          <a:bodyPr lIns="91439" tIns="45719" rIns="91439" bIns="45719" anchor="t">
            <a:noAutofit/>
          </a:bodyPr>
          <a:lstStyle/>
          <a:p>
            <a:endParaRPr/>
          </a:p>
        </p:txBody>
      </p:sp>
      <p:sp>
        <p:nvSpPr>
          <p:cNvPr id="33" name="Title Text"/>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34" name="Body Level One…"/>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Image"/>
          <p:cNvSpPr>
            <a:spLocks noGrp="1"/>
          </p:cNvSpPr>
          <p:nvPr>
            <p:ph type="pic" sz="half" idx="13"/>
          </p:nvPr>
        </p:nvSpPr>
        <p:spPr>
          <a:xfrm>
            <a:off x="6489700" y="622300"/>
            <a:ext cx="5892800" cy="8521700"/>
          </a:xfrm>
          <a:prstGeom prst="rect">
            <a:avLst/>
          </a:prstGeom>
          <a:ln w="9525">
            <a:round/>
          </a:ln>
        </p:spPr>
        <p:txBody>
          <a:bodyPr lIns="91439" tIns="45719" rIns="91439" bIns="45719" anchor="t">
            <a:noAutofit/>
          </a:bodyPr>
          <a:lstStyle/>
          <a:p>
            <a:endParaRPr/>
          </a:p>
        </p:txBody>
      </p:sp>
      <p:sp>
        <p:nvSpPr>
          <p:cNvPr id="51" name="Title Text"/>
          <p:cNvSpPr txBox="1">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r>
              <a:t>Title Text</a:t>
            </a:r>
          </a:p>
        </p:txBody>
      </p:sp>
      <p:sp>
        <p:nvSpPr>
          <p:cNvPr id="52" name="Body Level One…"/>
          <p:cNvSpPr txBox="1">
            <a:spLocks noGrp="1"/>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7" name="Image"/>
          <p:cNvSpPr>
            <a:spLocks noGrp="1"/>
          </p:cNvSpPr>
          <p:nvPr>
            <p:ph type="pic" sz="half" idx="13"/>
          </p:nvPr>
        </p:nvSpPr>
        <p:spPr>
          <a:xfrm>
            <a:off x="6718300" y="2590800"/>
            <a:ext cx="5676900" cy="6553200"/>
          </a:xfrm>
          <a:prstGeom prst="rect">
            <a:avLst/>
          </a:prstGeom>
          <a:ln w="9525">
            <a:round/>
          </a:ln>
        </p:spPr>
        <p:txBody>
          <a:bodyPr lIns="91439" tIns="45719" rIns="91439" bIns="45719" anchor="t">
            <a:noAutofit/>
          </a:bodyPr>
          <a:lstStyle/>
          <a:p>
            <a:endParaRPr/>
          </a:p>
        </p:txBody>
      </p:sp>
      <p:sp>
        <p:nvSpPr>
          <p:cNvPr id="78" name="Title Text"/>
          <p:cNvSpPr txBox="1">
            <a:spLocks noGrp="1"/>
          </p:cNvSpPr>
          <p:nvPr>
            <p:ph type="title"/>
          </p:nvPr>
        </p:nvSpPr>
        <p:spPr>
          <a:prstGeom prst="rect">
            <a:avLst/>
          </a:prstGeom>
        </p:spPr>
        <p:txBody>
          <a:bodyPr/>
          <a:lstStyle/>
          <a:p>
            <a:r>
              <a:t>Title Text</a:t>
            </a:r>
          </a:p>
        </p:txBody>
      </p:sp>
      <p:sp>
        <p:nvSpPr>
          <p:cNvPr id="79" name="Body Level One…"/>
          <p:cNvSpPr txBox="1">
            <a:spLocks noGrp="1"/>
          </p:cNvSpPr>
          <p:nvPr>
            <p:ph type="body" sz="half" idx="1"/>
          </p:nvPr>
        </p:nvSpPr>
        <p:spPr>
          <a:xfrm>
            <a:off x="647700" y="2628900"/>
            <a:ext cx="5600700" cy="6477000"/>
          </a:xfrm>
          <a:prstGeom prst="rect">
            <a:avLst/>
          </a:prstGeom>
        </p:spPr>
        <p:txBody>
          <a:bodyPr/>
          <a:lstStyle>
            <a:lvl1pPr marL="246062" indent="-246062">
              <a:lnSpc>
                <a:spcPct val="120000"/>
              </a:lnSpc>
              <a:spcBef>
                <a:spcPts val="2400"/>
              </a:spcBef>
              <a:buBlip>
                <a:blip r:embed="rId2"/>
              </a:buBlip>
              <a:defRPr sz="2000"/>
            </a:lvl1pPr>
            <a:lvl2pPr marL="639762" indent="-246062">
              <a:lnSpc>
                <a:spcPct val="120000"/>
              </a:lnSpc>
              <a:spcBef>
                <a:spcPts val="2400"/>
              </a:spcBef>
              <a:buBlip>
                <a:blip r:embed="rId2"/>
              </a:buBlip>
              <a:defRPr sz="2000"/>
            </a:lvl2pPr>
            <a:lvl3pPr marL="1033462" indent="-246062">
              <a:lnSpc>
                <a:spcPct val="120000"/>
              </a:lnSpc>
              <a:spcBef>
                <a:spcPts val="2400"/>
              </a:spcBef>
              <a:buBlip>
                <a:blip r:embed="rId2"/>
              </a:buBlip>
              <a:defRPr sz="2000"/>
            </a:lvl3pPr>
            <a:lvl4pPr marL="1427162" indent="-246062">
              <a:lnSpc>
                <a:spcPct val="120000"/>
              </a:lnSpc>
              <a:spcBef>
                <a:spcPts val="2400"/>
              </a:spcBef>
              <a:buBlip>
                <a:blip r:embed="rId2"/>
              </a:buBlip>
              <a:defRPr sz="2000"/>
            </a:lvl4pPr>
            <a:lvl5pPr marL="1820862" indent="-246062">
              <a:lnSpc>
                <a:spcPct val="120000"/>
              </a:lnSpc>
              <a:spcBef>
                <a:spcPts val="2400"/>
              </a:spcBef>
              <a:buBlip>
                <a:blip r:embed="rId2"/>
              </a:buBlip>
              <a:defRPr sz="20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4599" y="9359900"/>
            <a:ext cx="342901" cy="406401"/>
          </a:xfrm>
          <a:prstGeom prst="rect">
            <a:avLst/>
          </a:prstGeom>
          <a:ln w="12700">
            <a:miter lim="400000"/>
          </a:ln>
        </p:spPr>
        <p:txBody>
          <a:bodyPr wrap="none" lIns="50800" tIns="50800" rIns="50800" bIns="50800" anchor="b">
            <a:spAutoFit/>
          </a:bodyPr>
          <a:lstStyle>
            <a:lvl1pPr>
              <a:defRPr sz="1800">
                <a:solidFill>
                  <a:srgbClr val="FFFFFF">
                    <a:alpha val="95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9pPr>
    </p:titleStyle>
    <p:bodyStyle>
      <a:lvl1pPr marL="297711" marR="0" indent="-297711" algn="l" defTabSz="584200" rtl="0" latinLnBrk="0">
        <a:lnSpc>
          <a:spcPct val="100000"/>
        </a:lnSpc>
        <a:spcBef>
          <a:spcPts val="4200"/>
        </a:spcBef>
        <a:spcAft>
          <a:spcPts val="0"/>
        </a:spcAft>
        <a:buClrTx/>
        <a:buSzPct val="40000"/>
        <a:buFontTx/>
        <a:buBlip>
          <a:blip r:embed="rId16"/>
        </a:buBlip>
        <a:tabLst/>
        <a:defRPr sz="2400" b="0" i="0" u="none" strike="noStrike" cap="none" spc="0" baseline="0">
          <a:ln>
            <a:noFill/>
          </a:ln>
          <a:solidFill>
            <a:srgbClr val="2E280C"/>
          </a:solidFill>
          <a:uFillTx/>
          <a:latin typeface="+mn-lt"/>
          <a:ea typeface="+mn-ea"/>
          <a:cs typeface="+mn-cs"/>
          <a:sym typeface="Palatino"/>
        </a:defRPr>
      </a:lvl1pPr>
      <a:lvl2pPr marL="831111" marR="0" indent="-297711" algn="l" defTabSz="584200" rtl="0" latinLnBrk="0">
        <a:lnSpc>
          <a:spcPct val="100000"/>
        </a:lnSpc>
        <a:spcBef>
          <a:spcPts val="4200"/>
        </a:spcBef>
        <a:spcAft>
          <a:spcPts val="0"/>
        </a:spcAft>
        <a:buClrTx/>
        <a:buSzPct val="40000"/>
        <a:buFontTx/>
        <a:buBlip>
          <a:blip r:embed="rId16"/>
        </a:buBlip>
        <a:tabLst/>
        <a:defRPr sz="2400" b="0" i="0" u="none" strike="noStrike" cap="none" spc="0" baseline="0">
          <a:ln>
            <a:noFill/>
          </a:ln>
          <a:solidFill>
            <a:srgbClr val="2E280C"/>
          </a:solidFill>
          <a:uFillTx/>
          <a:latin typeface="+mn-lt"/>
          <a:ea typeface="+mn-ea"/>
          <a:cs typeface="+mn-cs"/>
          <a:sym typeface="Palatino"/>
        </a:defRPr>
      </a:lvl2pPr>
      <a:lvl3pPr marL="1364511" marR="0" indent="-297711" algn="l" defTabSz="584200" rtl="0" latinLnBrk="0">
        <a:lnSpc>
          <a:spcPct val="100000"/>
        </a:lnSpc>
        <a:spcBef>
          <a:spcPts val="4200"/>
        </a:spcBef>
        <a:spcAft>
          <a:spcPts val="0"/>
        </a:spcAft>
        <a:buClrTx/>
        <a:buSzPct val="40000"/>
        <a:buFontTx/>
        <a:buBlip>
          <a:blip r:embed="rId16"/>
        </a:buBlip>
        <a:tabLst/>
        <a:defRPr sz="2400" b="0" i="0" u="none" strike="noStrike" cap="none" spc="0" baseline="0">
          <a:ln>
            <a:noFill/>
          </a:ln>
          <a:solidFill>
            <a:srgbClr val="2E280C"/>
          </a:solidFill>
          <a:uFillTx/>
          <a:latin typeface="+mn-lt"/>
          <a:ea typeface="+mn-ea"/>
          <a:cs typeface="+mn-cs"/>
          <a:sym typeface="Palatino"/>
        </a:defRPr>
      </a:lvl3pPr>
      <a:lvl4pPr marL="1897911" marR="0" indent="-297711" algn="l" defTabSz="584200" rtl="0" latinLnBrk="0">
        <a:lnSpc>
          <a:spcPct val="100000"/>
        </a:lnSpc>
        <a:spcBef>
          <a:spcPts val="4200"/>
        </a:spcBef>
        <a:spcAft>
          <a:spcPts val="0"/>
        </a:spcAft>
        <a:buClrTx/>
        <a:buSzPct val="40000"/>
        <a:buFontTx/>
        <a:buBlip>
          <a:blip r:embed="rId16"/>
        </a:buBlip>
        <a:tabLst/>
        <a:defRPr sz="2400" b="0" i="0" u="none" strike="noStrike" cap="none" spc="0" baseline="0">
          <a:ln>
            <a:noFill/>
          </a:ln>
          <a:solidFill>
            <a:srgbClr val="2E280C"/>
          </a:solidFill>
          <a:uFillTx/>
          <a:latin typeface="+mn-lt"/>
          <a:ea typeface="+mn-ea"/>
          <a:cs typeface="+mn-cs"/>
          <a:sym typeface="Palatino"/>
        </a:defRPr>
      </a:lvl4pPr>
      <a:lvl5pPr marL="2431311" marR="0" indent="-297711" algn="l" defTabSz="584200" rtl="0" latinLnBrk="0">
        <a:lnSpc>
          <a:spcPct val="100000"/>
        </a:lnSpc>
        <a:spcBef>
          <a:spcPts val="4200"/>
        </a:spcBef>
        <a:spcAft>
          <a:spcPts val="0"/>
        </a:spcAft>
        <a:buClrTx/>
        <a:buSzPct val="40000"/>
        <a:buFontTx/>
        <a:buBlip>
          <a:blip r:embed="rId16"/>
        </a:buBlip>
        <a:tabLst/>
        <a:defRPr sz="2400" b="0" i="0" u="none" strike="noStrike" cap="none" spc="0" baseline="0">
          <a:ln>
            <a:noFill/>
          </a:ln>
          <a:solidFill>
            <a:srgbClr val="2E280C"/>
          </a:solidFill>
          <a:uFillTx/>
          <a:latin typeface="+mn-lt"/>
          <a:ea typeface="+mn-ea"/>
          <a:cs typeface="+mn-cs"/>
          <a:sym typeface="Palatino"/>
        </a:defRPr>
      </a:lvl5pPr>
      <a:lvl6pPr marL="2964711" marR="0" indent="-297711" algn="l" defTabSz="584200" rtl="0" latinLnBrk="0">
        <a:lnSpc>
          <a:spcPct val="100000"/>
        </a:lnSpc>
        <a:spcBef>
          <a:spcPts val="4200"/>
        </a:spcBef>
        <a:spcAft>
          <a:spcPts val="0"/>
        </a:spcAft>
        <a:buClrTx/>
        <a:buSzPct val="40000"/>
        <a:buFontTx/>
        <a:buBlip>
          <a:blip r:embed="rId16"/>
        </a:buBlip>
        <a:tabLst/>
        <a:defRPr sz="2400" b="0" i="0" u="none" strike="noStrike" cap="none" spc="0" baseline="0">
          <a:ln>
            <a:noFill/>
          </a:ln>
          <a:solidFill>
            <a:srgbClr val="2E280C"/>
          </a:solidFill>
          <a:uFillTx/>
          <a:latin typeface="+mn-lt"/>
          <a:ea typeface="+mn-ea"/>
          <a:cs typeface="+mn-cs"/>
          <a:sym typeface="Palatino"/>
        </a:defRPr>
      </a:lvl6pPr>
      <a:lvl7pPr marL="3498111" marR="0" indent="-297711" algn="l" defTabSz="584200" rtl="0" latinLnBrk="0">
        <a:lnSpc>
          <a:spcPct val="100000"/>
        </a:lnSpc>
        <a:spcBef>
          <a:spcPts val="4200"/>
        </a:spcBef>
        <a:spcAft>
          <a:spcPts val="0"/>
        </a:spcAft>
        <a:buClrTx/>
        <a:buSzPct val="40000"/>
        <a:buFontTx/>
        <a:buBlip>
          <a:blip r:embed="rId16"/>
        </a:buBlip>
        <a:tabLst/>
        <a:defRPr sz="2400" b="0" i="0" u="none" strike="noStrike" cap="none" spc="0" baseline="0">
          <a:ln>
            <a:noFill/>
          </a:ln>
          <a:solidFill>
            <a:srgbClr val="2E280C"/>
          </a:solidFill>
          <a:uFillTx/>
          <a:latin typeface="+mn-lt"/>
          <a:ea typeface="+mn-ea"/>
          <a:cs typeface="+mn-cs"/>
          <a:sym typeface="Palatino"/>
        </a:defRPr>
      </a:lvl7pPr>
      <a:lvl8pPr marL="4031511" marR="0" indent="-297711" algn="l" defTabSz="584200" rtl="0" latinLnBrk="0">
        <a:lnSpc>
          <a:spcPct val="100000"/>
        </a:lnSpc>
        <a:spcBef>
          <a:spcPts val="4200"/>
        </a:spcBef>
        <a:spcAft>
          <a:spcPts val="0"/>
        </a:spcAft>
        <a:buClrTx/>
        <a:buSzPct val="40000"/>
        <a:buFontTx/>
        <a:buBlip>
          <a:blip r:embed="rId16"/>
        </a:buBlip>
        <a:tabLst/>
        <a:defRPr sz="2400" b="0" i="0" u="none" strike="noStrike" cap="none" spc="0" baseline="0">
          <a:ln>
            <a:noFill/>
          </a:ln>
          <a:solidFill>
            <a:srgbClr val="2E280C"/>
          </a:solidFill>
          <a:uFillTx/>
          <a:latin typeface="+mn-lt"/>
          <a:ea typeface="+mn-ea"/>
          <a:cs typeface="+mn-cs"/>
          <a:sym typeface="Palatino"/>
        </a:defRPr>
      </a:lvl8pPr>
      <a:lvl9pPr marL="4564911" marR="0" indent="-297711" algn="l" defTabSz="584200" rtl="0" latinLnBrk="0">
        <a:lnSpc>
          <a:spcPct val="100000"/>
        </a:lnSpc>
        <a:spcBef>
          <a:spcPts val="4200"/>
        </a:spcBef>
        <a:spcAft>
          <a:spcPts val="0"/>
        </a:spcAft>
        <a:buClrTx/>
        <a:buSzPct val="40000"/>
        <a:buFontTx/>
        <a:buBlip>
          <a:blip r:embed="rId16"/>
        </a:buBlip>
        <a:tabLst/>
        <a:defRPr sz="2400" b="0" i="0" u="none" strike="noStrike" cap="none" spc="0" baseline="0">
          <a:ln>
            <a:noFill/>
          </a:ln>
          <a:solidFill>
            <a:srgbClr val="2E280C"/>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meetup.com" TargetMode="External"/><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descr="Image"/>
          <p:cNvPicPr>
            <a:picLocks noGrp="1"/>
          </p:cNvPicPr>
          <p:nvPr>
            <p:ph type="pic" idx="13"/>
          </p:nvPr>
        </p:nvPicPr>
        <p:blipFill>
          <a:blip r:embed="rId2">
            <a:extLst/>
          </a:blip>
          <a:stretch>
            <a:fillRect/>
          </a:stretch>
        </p:blipFill>
        <p:spPr>
          <a:xfrm>
            <a:off x="355600" y="355600"/>
            <a:ext cx="12293600" cy="6070600"/>
          </a:xfrm>
          <a:prstGeom prst="rect">
            <a:avLst/>
          </a:prstGeom>
        </p:spPr>
      </p:pic>
      <p:sp>
        <p:nvSpPr>
          <p:cNvPr id="132" name="How to roast your own coffee"/>
          <p:cNvSpPr txBox="1">
            <a:spLocks noGrp="1"/>
          </p:cNvSpPr>
          <p:nvPr>
            <p:ph type="title"/>
          </p:nvPr>
        </p:nvSpPr>
        <p:spPr>
          <a:xfrm>
            <a:off x="647700" y="6644977"/>
            <a:ext cx="11709400" cy="1250802"/>
          </a:xfrm>
          <a:prstGeom prst="rect">
            <a:avLst/>
          </a:prstGeom>
        </p:spPr>
        <p:txBody>
          <a:bodyPr>
            <a:normAutofit fontScale="90000"/>
          </a:bodyPr>
          <a:lstStyle>
            <a:lvl1pPr defTabSz="572516">
              <a:defRPr sz="6860">
                <a:solidFill>
                  <a:srgbClr val="221C08"/>
                </a:solidFill>
              </a:defRPr>
            </a:lvl1pPr>
          </a:lstStyle>
          <a:p>
            <a:r>
              <a:rPr dirty="0"/>
              <a:t>How to </a:t>
            </a:r>
            <a:r>
              <a:rPr lang="en-US" dirty="0" smtClean="0"/>
              <a:t>R</a:t>
            </a:r>
            <a:r>
              <a:rPr dirty="0" smtClean="0"/>
              <a:t>oast </a:t>
            </a:r>
            <a:r>
              <a:rPr lang="en-US" dirty="0" smtClean="0"/>
              <a:t>Y</a:t>
            </a:r>
            <a:r>
              <a:rPr dirty="0" smtClean="0"/>
              <a:t>our </a:t>
            </a:r>
            <a:r>
              <a:rPr lang="en-US" dirty="0"/>
              <a:t>O</a:t>
            </a:r>
            <a:r>
              <a:rPr dirty="0" smtClean="0"/>
              <a:t>wn </a:t>
            </a:r>
            <a:r>
              <a:rPr lang="en-US" dirty="0" smtClean="0"/>
              <a:t>C</a:t>
            </a:r>
            <a:r>
              <a:rPr dirty="0" smtClean="0"/>
              <a:t>offee</a:t>
            </a:r>
            <a:endParaRPr dirty="0"/>
          </a:p>
        </p:txBody>
      </p:sp>
      <p:sp>
        <p:nvSpPr>
          <p:cNvPr id="133" name="At Home - Simply, Deliciously, and Inexpensively  Preliminary Design Document for Sweet Maria’s eLearning plan, submitted by Susan Stuart"/>
          <p:cNvSpPr txBox="1">
            <a:spLocks noGrp="1"/>
          </p:cNvSpPr>
          <p:nvPr>
            <p:ph type="body" sz="quarter" idx="1"/>
          </p:nvPr>
        </p:nvSpPr>
        <p:spPr>
          <a:xfrm>
            <a:off x="647700" y="7860555"/>
            <a:ext cx="11709400" cy="1097510"/>
          </a:xfrm>
          <a:prstGeom prst="rect">
            <a:avLst/>
          </a:prstGeom>
        </p:spPr>
        <p:txBody>
          <a:bodyPr/>
          <a:lstStyle/>
          <a:p>
            <a:pPr defTabSz="572516">
              <a:defRPr sz="3136">
                <a:solidFill>
                  <a:srgbClr val="221C08"/>
                </a:solidFill>
              </a:defRPr>
            </a:pPr>
            <a:r>
              <a:t>At Home - Simply, Deliciously, and Inexpensively </a:t>
            </a:r>
            <a:br/>
            <a:r>
              <a:rPr sz="2352" i="0"/>
              <a:t>Preliminary Design Document for Sweet Maria’s eLearning plan, submitted by Susan Stuart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home-roasted-coffee-208747_1280.jpg" descr="home-roasted-coffee-208747_1280.jpg"/>
          <p:cNvPicPr>
            <a:picLocks noGrp="1"/>
          </p:cNvPicPr>
          <p:nvPr>
            <p:ph type="pic" idx="13"/>
          </p:nvPr>
        </p:nvPicPr>
        <p:blipFill>
          <a:blip r:embed="rId2">
            <a:extLst/>
          </a:blip>
          <a:stretch>
            <a:fillRect/>
          </a:stretch>
        </p:blipFill>
        <p:spPr>
          <a:xfrm>
            <a:off x="10172428" y="3212004"/>
            <a:ext cx="2204695" cy="2541096"/>
          </a:xfrm>
          <a:prstGeom prst="rect">
            <a:avLst/>
          </a:prstGeom>
        </p:spPr>
      </p:pic>
      <p:sp>
        <p:nvSpPr>
          <p:cNvPr id="170" name="Assessment Techniques"/>
          <p:cNvSpPr txBox="1">
            <a:spLocks noGrp="1"/>
          </p:cNvSpPr>
          <p:nvPr>
            <p:ph type="title"/>
          </p:nvPr>
        </p:nvSpPr>
        <p:spPr>
          <a:prstGeom prst="rect">
            <a:avLst/>
          </a:prstGeom>
        </p:spPr>
        <p:txBody>
          <a:bodyPr/>
          <a:lstStyle/>
          <a:p>
            <a:r>
              <a:t>Assessment Techniques</a:t>
            </a:r>
          </a:p>
        </p:txBody>
      </p:sp>
      <p:sp>
        <p:nvSpPr>
          <p:cNvPr id="171" name="Direct…"/>
          <p:cNvSpPr txBox="1">
            <a:spLocks noGrp="1"/>
          </p:cNvSpPr>
          <p:nvPr>
            <p:ph type="body" idx="1"/>
          </p:nvPr>
        </p:nvSpPr>
        <p:spPr>
          <a:xfrm>
            <a:off x="684857" y="2483445"/>
            <a:ext cx="9339214" cy="6622455"/>
          </a:xfrm>
          <a:prstGeom prst="rect">
            <a:avLst/>
          </a:prstGeom>
        </p:spPr>
        <p:txBody>
          <a:bodyPr/>
          <a:lstStyle/>
          <a:p>
            <a:pPr marL="0" indent="0" defTabSz="443991">
              <a:lnSpc>
                <a:spcPct val="100000"/>
              </a:lnSpc>
              <a:spcBef>
                <a:spcPts val="0"/>
              </a:spcBef>
              <a:buSzTx/>
              <a:buNone/>
              <a:defRPr sz="2432" i="1">
                <a:solidFill>
                  <a:srgbClr val="546056"/>
                </a:solidFill>
              </a:defRPr>
            </a:pPr>
            <a:r>
              <a:t>Direct</a:t>
            </a:r>
          </a:p>
          <a:p>
            <a:pPr marL="0" indent="0" defTabSz="443991">
              <a:spcBef>
                <a:spcPts val="1800"/>
              </a:spcBef>
              <a:buSzTx/>
              <a:buNone/>
              <a:defRPr sz="1520"/>
            </a:pPr>
            <a:r>
              <a:t>1) Multiple visual choice quiz matching tastes and budget to bean and popper selection.</a:t>
            </a:r>
          </a:p>
          <a:p>
            <a:pPr marL="0" indent="0" defTabSz="443991">
              <a:spcBef>
                <a:spcPts val="1800"/>
              </a:spcBef>
              <a:buSzTx/>
              <a:buNone/>
              <a:defRPr sz="1520"/>
            </a:pPr>
            <a:r>
              <a:t>2) Drag-and-drop beginner roasting quiz: match aural and visual roasting cues with roast-labeled coffee bean bags; match roasted regular/decaf and regionally labeled beans with alterable time clocks and containers with lids at various positions (sealed, unsealed). </a:t>
            </a:r>
          </a:p>
          <a:p>
            <a:pPr marL="0" indent="0" defTabSz="443991">
              <a:spcBef>
                <a:spcPts val="1800"/>
              </a:spcBef>
              <a:buSzTx/>
              <a:buNone/>
              <a:defRPr sz="1520"/>
            </a:pPr>
            <a:r>
              <a:t>3) Simulation of roast with sounds and bean changes. (The bean variety will match the interests they’ve indicated in completing objective 1.) Learner must choose the precise time the roast finishes (within about a 15-second time range).</a:t>
            </a:r>
            <a:br/>
            <a:endParaRPr/>
          </a:p>
          <a:p>
            <a:pPr marL="0" indent="0" defTabSz="443991">
              <a:lnSpc>
                <a:spcPct val="100000"/>
              </a:lnSpc>
              <a:spcBef>
                <a:spcPts val="0"/>
              </a:spcBef>
              <a:buSzTx/>
              <a:buNone/>
              <a:defRPr sz="2432" i="1">
                <a:solidFill>
                  <a:srgbClr val="546056"/>
                </a:solidFill>
              </a:defRPr>
            </a:pPr>
            <a:r>
              <a:t>Indirect</a:t>
            </a:r>
          </a:p>
          <a:p>
            <a:pPr marL="0" indent="0" defTabSz="443991">
              <a:spcBef>
                <a:spcPts val="1800"/>
              </a:spcBef>
              <a:buSzTx/>
              <a:buNone/>
              <a:defRPr sz="1520"/>
            </a:pPr>
            <a:r>
              <a:t>1) E-mail follow-up from Sweet Maria’s on bean and popper choices, offer of further assistance, and survey.</a:t>
            </a:r>
          </a:p>
          <a:p>
            <a:pPr marL="0" indent="0" defTabSz="443991">
              <a:spcBef>
                <a:spcPts val="1800"/>
              </a:spcBef>
              <a:buSzTx/>
              <a:buNone/>
              <a:defRPr sz="1520"/>
            </a:pPr>
            <a:r>
              <a:t>2) Informal social cupping meetups where folks bring their roasts with bags/ labels. They will grind, brew each others’ roasts, give feedback to each other and receive feedback from experts. Sweet Maria’s will host and provide edible goodies, photographic “tours” of coffee regions visited. </a:t>
            </a:r>
          </a:p>
          <a:p>
            <a:pPr marL="0" indent="0" defTabSz="443991">
              <a:spcBef>
                <a:spcPts val="1800"/>
              </a:spcBef>
              <a:buSzTx/>
              <a:buNone/>
              <a:defRPr sz="1520"/>
            </a:pPr>
            <a:r>
              <a:t>3) “Coffee chat” forum on Sweet Maria’s site where customers can post share tips, ask questions. Promotional tie-ins to encourage participation: 5 posts per month enters you to win free bag.</a:t>
            </a:r>
          </a:p>
        </p:txBody>
      </p:sp>
      <p:pic>
        <p:nvPicPr>
          <p:cNvPr id="172" name="coffee-2565441_1280.jpg" descr="coffee-2565441_1280.jpg"/>
          <p:cNvPicPr>
            <a:picLocks/>
          </p:cNvPicPr>
          <p:nvPr/>
        </p:nvPicPr>
        <p:blipFill>
          <a:blip r:embed="rId3">
            <a:extLst/>
          </a:blip>
          <a:stretch>
            <a:fillRect/>
          </a:stretch>
        </p:blipFill>
        <p:spPr>
          <a:xfrm>
            <a:off x="10172428" y="6780704"/>
            <a:ext cx="2204696" cy="2541097"/>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supporting_concepts.jpeg" descr="supporting_concepts.jpeg"/>
          <p:cNvPicPr>
            <a:picLocks noGrp="1"/>
          </p:cNvPicPr>
          <p:nvPr>
            <p:ph type="pic" idx="13"/>
          </p:nvPr>
        </p:nvPicPr>
        <p:blipFill>
          <a:blip r:embed="rId2">
            <a:extLst/>
          </a:blip>
          <a:stretch>
            <a:fillRect/>
          </a:stretch>
        </p:blipFill>
        <p:spPr>
          <a:xfrm>
            <a:off x="6527800" y="4889500"/>
            <a:ext cx="5880100" cy="4267200"/>
          </a:xfrm>
          <a:prstGeom prst="rect">
            <a:avLst/>
          </a:prstGeom>
        </p:spPr>
      </p:pic>
      <p:pic>
        <p:nvPicPr>
          <p:cNvPr id="175" name="Roast_overview.jpeg" descr="Roast_overview.jpeg"/>
          <p:cNvPicPr>
            <a:picLocks noGrp="1"/>
          </p:cNvPicPr>
          <p:nvPr>
            <p:ph type="pic" idx="14"/>
          </p:nvPr>
        </p:nvPicPr>
        <p:blipFill>
          <a:blip r:embed="rId3">
            <a:extLst/>
          </a:blip>
          <a:stretch>
            <a:fillRect/>
          </a:stretch>
        </p:blipFill>
        <p:spPr>
          <a:xfrm>
            <a:off x="6527800" y="628650"/>
            <a:ext cx="5880100" cy="4267200"/>
          </a:xfrm>
          <a:prstGeom prst="rect">
            <a:avLst/>
          </a:prstGeom>
        </p:spPr>
      </p:pic>
      <p:pic>
        <p:nvPicPr>
          <p:cNvPr id="176" name="proceduraloverview.jpeg" descr="proceduraloverview.jpeg"/>
          <p:cNvPicPr>
            <a:picLocks/>
          </p:cNvPicPr>
          <p:nvPr/>
        </p:nvPicPr>
        <p:blipFill>
          <a:blip r:embed="rId4">
            <a:extLst/>
          </a:blip>
          <a:stretch>
            <a:fillRect/>
          </a:stretch>
        </p:blipFill>
        <p:spPr>
          <a:xfrm>
            <a:off x="628650" y="4889500"/>
            <a:ext cx="5880100" cy="4267200"/>
          </a:xfrm>
          <a:prstGeom prst="rect">
            <a:avLst/>
          </a:prstGeom>
        </p:spPr>
      </p:pic>
      <p:sp>
        <p:nvSpPr>
          <p:cNvPr id="177" name="Examples of Content"/>
          <p:cNvSpPr txBox="1">
            <a:spLocks noGrp="1"/>
          </p:cNvSpPr>
          <p:nvPr>
            <p:ph type="title" idx="4294967295"/>
          </p:nvPr>
        </p:nvSpPr>
        <p:spPr>
          <a:xfrm>
            <a:off x="996429" y="2031999"/>
            <a:ext cx="5144542" cy="2813845"/>
          </a:xfrm>
          <a:prstGeom prst="rect">
            <a:avLst/>
          </a:prstGeom>
        </p:spPr>
        <p:txBody>
          <a:bodyPr/>
          <a:lstStyle>
            <a:lvl1pPr algn="r">
              <a:defRPr>
                <a:solidFill>
                  <a:srgbClr val="728D94"/>
                </a:solidFill>
              </a:defRPr>
            </a:lvl1pPr>
          </a:lstStyle>
          <a:p>
            <a:r>
              <a:t>Examples of Content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KeyProd3.jpeg" descr="KeyProd3.jpeg"/>
          <p:cNvPicPr>
            <a:picLocks noGrp="1"/>
          </p:cNvPicPr>
          <p:nvPr>
            <p:ph type="pic" idx="13"/>
          </p:nvPr>
        </p:nvPicPr>
        <p:blipFill>
          <a:blip r:embed="rId2">
            <a:extLst/>
          </a:blip>
          <a:stretch>
            <a:fillRect/>
          </a:stretch>
        </p:blipFill>
        <p:spPr>
          <a:xfrm>
            <a:off x="6527800" y="4889500"/>
            <a:ext cx="5880100" cy="4267200"/>
          </a:xfrm>
          <a:prstGeom prst="rect">
            <a:avLst/>
          </a:prstGeom>
        </p:spPr>
      </p:pic>
      <p:pic>
        <p:nvPicPr>
          <p:cNvPr id="180" name="keyprod1.jpeg" descr="keyprod1.jpeg"/>
          <p:cNvPicPr>
            <a:picLocks noGrp="1"/>
          </p:cNvPicPr>
          <p:nvPr>
            <p:ph type="pic" idx="14"/>
          </p:nvPr>
        </p:nvPicPr>
        <p:blipFill>
          <a:blip r:embed="rId3">
            <a:extLst/>
          </a:blip>
          <a:stretch>
            <a:fillRect/>
          </a:stretch>
        </p:blipFill>
        <p:spPr>
          <a:xfrm>
            <a:off x="6527800" y="628650"/>
            <a:ext cx="5880100" cy="4267200"/>
          </a:xfrm>
          <a:prstGeom prst="rect">
            <a:avLst/>
          </a:prstGeom>
        </p:spPr>
      </p:pic>
      <p:pic>
        <p:nvPicPr>
          <p:cNvPr id="181" name="KeyProd2.jpeg" descr="KeyProd2.jpeg"/>
          <p:cNvPicPr>
            <a:picLocks/>
          </p:cNvPicPr>
          <p:nvPr/>
        </p:nvPicPr>
        <p:blipFill>
          <a:blip r:embed="rId4">
            <a:extLst/>
          </a:blip>
          <a:stretch>
            <a:fillRect/>
          </a:stretch>
        </p:blipFill>
        <p:spPr>
          <a:xfrm>
            <a:off x="628650" y="4889500"/>
            <a:ext cx="5880100" cy="4267200"/>
          </a:xfrm>
          <a:prstGeom prst="rect">
            <a:avLst/>
          </a:prstGeom>
        </p:spPr>
      </p:pic>
      <p:sp>
        <p:nvSpPr>
          <p:cNvPr id="182" name="Examples of Content"/>
          <p:cNvSpPr txBox="1">
            <a:spLocks noGrp="1"/>
          </p:cNvSpPr>
          <p:nvPr>
            <p:ph type="title" idx="4294967295"/>
          </p:nvPr>
        </p:nvSpPr>
        <p:spPr>
          <a:xfrm>
            <a:off x="996429" y="2032000"/>
            <a:ext cx="5144542" cy="2813844"/>
          </a:xfrm>
          <a:prstGeom prst="rect">
            <a:avLst/>
          </a:prstGeom>
        </p:spPr>
        <p:txBody>
          <a:bodyPr/>
          <a:lstStyle>
            <a:lvl1pPr algn="r">
              <a:defRPr>
                <a:solidFill>
                  <a:srgbClr val="728D94"/>
                </a:solidFill>
              </a:defRPr>
            </a:lvl1pPr>
          </a:lstStyle>
          <a:p>
            <a:r>
              <a:t>Examples of Content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Supporting1.jpeg" descr="Supporting1.jpeg"/>
          <p:cNvPicPr>
            <a:picLocks noGrp="1"/>
          </p:cNvPicPr>
          <p:nvPr>
            <p:ph type="pic" idx="14"/>
          </p:nvPr>
        </p:nvPicPr>
        <p:blipFill>
          <a:blip r:embed="rId2">
            <a:extLst/>
          </a:blip>
          <a:stretch>
            <a:fillRect/>
          </a:stretch>
        </p:blipFill>
        <p:spPr>
          <a:xfrm>
            <a:off x="6527800" y="628649"/>
            <a:ext cx="5880100" cy="4267201"/>
          </a:xfrm>
          <a:prstGeom prst="rect">
            <a:avLst/>
          </a:prstGeom>
        </p:spPr>
      </p:pic>
      <p:pic>
        <p:nvPicPr>
          <p:cNvPr id="186" name="Facts.jpeg" descr="Facts.jpeg"/>
          <p:cNvPicPr>
            <a:picLocks/>
          </p:cNvPicPr>
          <p:nvPr/>
        </p:nvPicPr>
        <p:blipFill>
          <a:blip r:embed="rId3">
            <a:extLst/>
          </a:blip>
          <a:stretch>
            <a:fillRect/>
          </a:stretch>
        </p:blipFill>
        <p:spPr>
          <a:xfrm>
            <a:off x="628650" y="4889500"/>
            <a:ext cx="5880100" cy="4267200"/>
          </a:xfrm>
          <a:prstGeom prst="rect">
            <a:avLst/>
          </a:prstGeom>
        </p:spPr>
      </p:pic>
      <p:sp>
        <p:nvSpPr>
          <p:cNvPr id="187" name="Examples of Content"/>
          <p:cNvSpPr txBox="1">
            <a:spLocks noGrp="1"/>
          </p:cNvSpPr>
          <p:nvPr>
            <p:ph type="title" idx="4294967295"/>
          </p:nvPr>
        </p:nvSpPr>
        <p:spPr>
          <a:xfrm>
            <a:off x="996429" y="2032000"/>
            <a:ext cx="5144542" cy="2813844"/>
          </a:xfrm>
          <a:prstGeom prst="rect">
            <a:avLst/>
          </a:prstGeom>
        </p:spPr>
        <p:txBody>
          <a:bodyPr/>
          <a:lstStyle>
            <a:lvl1pPr algn="r">
              <a:defRPr>
                <a:solidFill>
                  <a:srgbClr val="728D94"/>
                </a:solidFill>
              </a:defRPr>
            </a:lvl1pPr>
          </a:lstStyle>
          <a:p>
            <a:r>
              <a:t>Examples of Content</a:t>
            </a:r>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7811" r="7811"/>
          <a:stretch>
            <a:fillRect/>
          </a:stretch>
        </p:blipFill>
        <p:spPr/>
      </p:pic>
    </p:spTree>
  </p:cSld>
  <p:clrMapOvr>
    <a:masterClrMapping/>
  </p:clrMapOvr>
  <p:transition spd="med"/>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coffee-390701_1280.jpg" descr="coffee-390701_1280.jpg"/>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90" name="Interactive Techniques"/>
          <p:cNvSpPr txBox="1">
            <a:spLocks noGrp="1"/>
          </p:cNvSpPr>
          <p:nvPr>
            <p:ph type="title"/>
          </p:nvPr>
        </p:nvSpPr>
        <p:spPr>
          <a:prstGeom prst="rect">
            <a:avLst/>
          </a:prstGeom>
        </p:spPr>
        <p:txBody>
          <a:bodyPr/>
          <a:lstStyle/>
          <a:p>
            <a:r>
              <a:t>Interactive Techniques</a:t>
            </a:r>
          </a:p>
        </p:txBody>
      </p:sp>
      <p:sp>
        <p:nvSpPr>
          <p:cNvPr id="191" name="Sensory reinforcement…"/>
          <p:cNvSpPr txBox="1">
            <a:spLocks noGrp="1"/>
          </p:cNvSpPr>
          <p:nvPr>
            <p:ph type="body" sz="half" idx="1"/>
          </p:nvPr>
        </p:nvSpPr>
        <p:spPr>
          <a:xfrm>
            <a:off x="647700" y="3085107"/>
            <a:ext cx="5600700" cy="5564586"/>
          </a:xfrm>
          <a:prstGeom prst="rect">
            <a:avLst/>
          </a:prstGeom>
        </p:spPr>
        <p:txBody>
          <a:bodyPr/>
          <a:lstStyle/>
          <a:p>
            <a:pPr marL="294734" indent="-294734" defTabSz="578358">
              <a:lnSpc>
                <a:spcPct val="100000"/>
              </a:lnSpc>
              <a:spcBef>
                <a:spcPts val="4100"/>
              </a:spcBef>
              <a:buBlip>
                <a:blip r:embed="rId3"/>
              </a:buBlip>
              <a:defRPr sz="2376"/>
            </a:pPr>
            <a:r>
              <a:t>Sensory reinforcement</a:t>
            </a:r>
          </a:p>
          <a:p>
            <a:pPr marL="0" indent="0" defTabSz="578358">
              <a:spcBef>
                <a:spcPts val="2300"/>
              </a:spcBef>
              <a:buSzTx/>
              <a:buNone/>
              <a:defRPr sz="1979"/>
            </a:pPr>
            <a:r>
              <a:t>In addition to the drag and drop quiz interactivity and simulation assessment, there will be opportunities to review visuals and sounds, and videos of the entire roasting process. These are to help aid in memorization of what an ultimate roast should look and sound like when it’s time to stop roasting and start cooling. For example, a user will be able to mouse over a bag of beans, watch the beans slowly turn the correct color, visibility and oil and smoke, and cycle through cracking sounds. Names of stages of roasts will appear during this cycling.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beans-1281707_1280.jpg" descr="beans-1281707_1280.jpg"/>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94" name="Social and mobile learning"/>
          <p:cNvSpPr txBox="1">
            <a:spLocks noGrp="1"/>
          </p:cNvSpPr>
          <p:nvPr>
            <p:ph type="title"/>
          </p:nvPr>
        </p:nvSpPr>
        <p:spPr>
          <a:prstGeom prst="rect">
            <a:avLst/>
          </a:prstGeom>
        </p:spPr>
        <p:txBody>
          <a:bodyPr/>
          <a:lstStyle/>
          <a:p>
            <a:r>
              <a:rPr dirty="0"/>
              <a:t>Social and </a:t>
            </a:r>
            <a:r>
              <a:rPr lang="en-US" dirty="0" smtClean="0"/>
              <a:t>M</a:t>
            </a:r>
            <a:r>
              <a:rPr dirty="0" smtClean="0"/>
              <a:t>obile </a:t>
            </a:r>
            <a:r>
              <a:rPr lang="en-US" dirty="0" smtClean="0"/>
              <a:t>L</a:t>
            </a:r>
            <a:r>
              <a:rPr dirty="0" smtClean="0"/>
              <a:t>earning</a:t>
            </a:r>
            <a:endParaRPr dirty="0"/>
          </a:p>
        </p:txBody>
      </p:sp>
      <p:sp>
        <p:nvSpPr>
          <p:cNvPr id="195" name="Social media sharing widget (Facebook, Twitter, YouTube) will be available in the online group forums, where the base of the online social learning will take place. Meetup.com can be used to organize in-person meetups, and linked to in the forums.…"/>
          <p:cNvSpPr txBox="1">
            <a:spLocks noGrp="1"/>
          </p:cNvSpPr>
          <p:nvPr>
            <p:ph type="body" sz="half" idx="1"/>
          </p:nvPr>
        </p:nvSpPr>
        <p:spPr>
          <a:prstGeom prst="rect">
            <a:avLst/>
          </a:prstGeom>
        </p:spPr>
        <p:txBody>
          <a:bodyPr/>
          <a:lstStyle/>
          <a:p>
            <a:pPr marL="297711" indent="-297711">
              <a:lnSpc>
                <a:spcPct val="100000"/>
              </a:lnSpc>
              <a:spcBef>
                <a:spcPts val="4200"/>
              </a:spcBef>
              <a:buBlip>
                <a:blip r:embed="rId3"/>
              </a:buBlip>
              <a:defRPr sz="2400"/>
            </a:pPr>
            <a:r>
              <a:t>Social media sharing widget (Facebook, Twitter, YouTube) will be available in the online group forums, where the base of the online social learning will take place. </a:t>
            </a:r>
            <a:r>
              <a:rPr u="sng">
                <a:hlinkClick r:id="rId4"/>
              </a:rPr>
              <a:t>Meetup.com</a:t>
            </a:r>
            <a:r>
              <a:t> can be used to organize in-person meetups, and linked to in the forums. </a:t>
            </a:r>
          </a:p>
          <a:p>
            <a:pPr marL="297711" indent="-297711">
              <a:lnSpc>
                <a:spcPct val="100000"/>
              </a:lnSpc>
              <a:spcBef>
                <a:spcPts val="4200"/>
              </a:spcBef>
              <a:buBlip>
                <a:blip r:embed="rId3"/>
              </a:buBlip>
              <a:defRPr sz="2400"/>
            </a:pPr>
            <a:r>
              <a:t>Mobile app will be developed to use as a sight/ sound aid while roasting.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coffee-2439981_1920.jpg" descr="coffee-2439981_1920.jpg"/>
          <p:cNvPicPr>
            <a:picLocks noGrp="1" noChangeAspect="1"/>
          </p:cNvPicPr>
          <p:nvPr>
            <p:ph type="pic" idx="13"/>
          </p:nvPr>
        </p:nvPicPr>
        <p:blipFill>
          <a:blip r:embed="rId2">
            <a:extLst/>
          </a:blip>
          <a:srcRect l="5555" r="5555"/>
          <a:stretch>
            <a:fillRect/>
          </a:stretch>
        </p:blipFill>
        <p:spPr>
          <a:xfrm>
            <a:off x="-37185" y="-794555"/>
            <a:ext cx="14625004" cy="10968754"/>
          </a:xfrm>
          <a:prstGeom prst="rect">
            <a:avLst/>
          </a:prstGeom>
        </p:spPr>
      </p:pic>
      <p:sp>
        <p:nvSpPr>
          <p:cNvPr id="198" name="Thank…"/>
          <p:cNvSpPr txBox="1">
            <a:spLocks noGrp="1"/>
          </p:cNvSpPr>
          <p:nvPr>
            <p:ph type="title" idx="4294967295"/>
          </p:nvPr>
        </p:nvSpPr>
        <p:spPr>
          <a:xfrm>
            <a:off x="-689255" y="3540028"/>
            <a:ext cx="4990798" cy="2299667"/>
          </a:xfrm>
          <a:prstGeom prst="rect">
            <a:avLst/>
          </a:prstGeom>
        </p:spPr>
        <p:txBody>
          <a:bodyPr/>
          <a:lstStyle/>
          <a:p>
            <a:pPr algn="ctr" defTabSz="549148">
              <a:defRPr sz="6580">
                <a:solidFill>
                  <a:srgbClr val="FEFDFD"/>
                </a:solidFill>
              </a:defRPr>
            </a:pPr>
            <a:r>
              <a:t>Thank </a:t>
            </a:r>
          </a:p>
          <a:p>
            <a:pPr algn="ctr" defTabSz="549148">
              <a:defRPr sz="6580">
                <a:solidFill>
                  <a:srgbClr val="FEFDFD"/>
                </a:solidFill>
              </a:defRPr>
            </a:pPr>
            <a:r>
              <a:t>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 descr="Image"/>
          <p:cNvPicPr>
            <a:picLocks noGrp="1"/>
          </p:cNvPicPr>
          <p:nvPr>
            <p:ph type="pic" idx="13"/>
          </p:nvPr>
        </p:nvPicPr>
        <p:blipFill>
          <a:blip r:embed="rId2">
            <a:extLst/>
          </a:blip>
          <a:stretch>
            <a:fillRect/>
          </a:stretch>
        </p:blipFill>
        <p:spPr>
          <a:xfrm>
            <a:off x="6527800" y="4889500"/>
            <a:ext cx="5880100" cy="4267200"/>
          </a:xfrm>
          <a:prstGeom prst="rect">
            <a:avLst/>
          </a:prstGeom>
        </p:spPr>
      </p:pic>
      <p:pic>
        <p:nvPicPr>
          <p:cNvPr id="136" name="Image" descr="Image"/>
          <p:cNvPicPr>
            <a:picLocks noGrp="1"/>
          </p:cNvPicPr>
          <p:nvPr>
            <p:ph type="pic" idx="14"/>
          </p:nvPr>
        </p:nvPicPr>
        <p:blipFill>
          <a:blip r:embed="rId3">
            <a:extLst/>
          </a:blip>
          <a:stretch>
            <a:fillRect/>
          </a:stretch>
        </p:blipFill>
        <p:spPr>
          <a:xfrm>
            <a:off x="6527800" y="628650"/>
            <a:ext cx="5880100" cy="4267200"/>
          </a:xfrm>
          <a:prstGeom prst="rect">
            <a:avLst/>
          </a:prstGeom>
        </p:spPr>
      </p:pic>
      <p:pic>
        <p:nvPicPr>
          <p:cNvPr id="137" name="Image" descr="Image"/>
          <p:cNvPicPr>
            <a:picLocks noGrp="1"/>
          </p:cNvPicPr>
          <p:nvPr>
            <p:ph type="pic" idx="15"/>
          </p:nvPr>
        </p:nvPicPr>
        <p:blipFill>
          <a:blip r:embed="rId4">
            <a:extLst/>
          </a:blip>
          <a:stretch>
            <a:fillRect/>
          </a:stretch>
        </p:blipFill>
        <p:spPr>
          <a:xfrm>
            <a:off x="609600" y="609600"/>
            <a:ext cx="5918200" cy="85471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coffee_mug.jpg" descr="coffee_mug.jpg"/>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40" name="Design Overview"/>
          <p:cNvSpPr txBox="1">
            <a:spLocks noGrp="1"/>
          </p:cNvSpPr>
          <p:nvPr>
            <p:ph type="title"/>
          </p:nvPr>
        </p:nvSpPr>
        <p:spPr>
          <a:prstGeom prst="rect">
            <a:avLst/>
          </a:prstGeom>
        </p:spPr>
        <p:txBody>
          <a:bodyPr/>
          <a:lstStyle/>
          <a:p>
            <a:r>
              <a:t>Design Overview</a:t>
            </a:r>
          </a:p>
        </p:txBody>
      </p:sp>
      <p:sp>
        <p:nvSpPr>
          <p:cNvPr id="141" name="This document provides a preliminary instructional analysis and eLearning design plan for mastering the coffee roasting process at home. It discusses:…"/>
          <p:cNvSpPr txBox="1">
            <a:spLocks noGrp="1"/>
          </p:cNvSpPr>
          <p:nvPr>
            <p:ph type="body" sz="half" idx="1"/>
          </p:nvPr>
        </p:nvSpPr>
        <p:spPr>
          <a:prstGeom prst="rect">
            <a:avLst/>
          </a:prstGeom>
        </p:spPr>
        <p:txBody>
          <a:bodyPr/>
          <a:lstStyle/>
          <a:p>
            <a:pPr marL="322833" indent="-322833" defTabSz="479044">
              <a:spcBef>
                <a:spcPts val="1900"/>
              </a:spcBef>
              <a:buBlip>
                <a:blip r:embed="rId3"/>
              </a:buBlip>
              <a:defRPr sz="1640"/>
            </a:pPr>
            <a:r>
              <a:t>This document provides a preliminary instructional analysis and eLearning design plan for mastering the coffee roasting process at home. It discusses:</a:t>
            </a:r>
          </a:p>
          <a:p>
            <a:pPr marL="645667" lvl="1" indent="-322833" defTabSz="479044">
              <a:spcBef>
                <a:spcPts val="1900"/>
              </a:spcBef>
              <a:buBlip>
                <a:blip r:embed="rId3"/>
              </a:buBlip>
              <a:defRPr sz="1640"/>
            </a:pPr>
            <a:r>
              <a:t>Theoretical foundations</a:t>
            </a:r>
            <a:br/>
            <a:r>
              <a:t>~ Learning theory</a:t>
            </a:r>
            <a:br/>
            <a:r>
              <a:t>~ Learning architecture</a:t>
            </a:r>
          </a:p>
          <a:p>
            <a:pPr marL="645667" lvl="1" indent="-322833" defTabSz="479044">
              <a:spcBef>
                <a:spcPts val="1900"/>
              </a:spcBef>
              <a:buBlip>
                <a:blip r:embed="rId3"/>
              </a:buBlip>
              <a:defRPr sz="1640"/>
            </a:pPr>
            <a:r>
              <a:t>Analysis</a:t>
            </a:r>
            <a:br/>
            <a:r>
              <a:t>~ Performance</a:t>
            </a:r>
            <a:br/>
            <a:r>
              <a:t>~ Needs</a:t>
            </a:r>
            <a:br/>
            <a:r>
              <a:t>~ Tasks</a:t>
            </a:r>
            <a:br/>
            <a:r>
              <a:t>~ Target population</a:t>
            </a:r>
          </a:p>
          <a:p>
            <a:pPr marL="645667" lvl="1" indent="-322833" defTabSz="479044">
              <a:spcBef>
                <a:spcPts val="1900"/>
              </a:spcBef>
              <a:buBlip>
                <a:blip r:embed="rId3"/>
              </a:buBlip>
              <a:defRPr sz="1640"/>
            </a:pPr>
            <a:r>
              <a:t>Learning objectives + assessment strategies</a:t>
            </a:r>
          </a:p>
          <a:p>
            <a:pPr marL="645667" lvl="1" indent="-322833" defTabSz="479044">
              <a:spcBef>
                <a:spcPts val="1900"/>
              </a:spcBef>
              <a:buBlip>
                <a:blip r:embed="rId3"/>
              </a:buBlip>
              <a:defRPr sz="1640"/>
            </a:pPr>
            <a:r>
              <a:t>Training components</a:t>
            </a:r>
            <a:br/>
            <a:r>
              <a:t>~ Content</a:t>
            </a:r>
            <a:br/>
            <a:r>
              <a:t>~ Interactivity</a:t>
            </a:r>
            <a:br/>
            <a:r>
              <a:t>~ Collaborative technologies</a:t>
            </a:r>
          </a:p>
        </p:txBody>
      </p:sp>
      <p:sp>
        <p:nvSpPr>
          <p:cNvPr id="142" name="Slide Number"/>
          <p:cNvSpPr txBox="1">
            <a:spLocks noGrp="1"/>
          </p:cNvSpPr>
          <p:nvPr>
            <p:ph type="sldNum" sz="quarter" idx="4294967295"/>
          </p:nvPr>
        </p:nvSpPr>
        <p:spPr>
          <a:xfrm>
            <a:off x="6381749" y="9359900"/>
            <a:ext cx="228601" cy="4064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Learning theory foundation"/>
          <p:cNvSpPr txBox="1">
            <a:spLocks noGrp="1"/>
          </p:cNvSpPr>
          <p:nvPr>
            <p:ph type="title"/>
          </p:nvPr>
        </p:nvSpPr>
        <p:spPr>
          <a:prstGeom prst="rect">
            <a:avLst/>
          </a:prstGeom>
        </p:spPr>
        <p:txBody>
          <a:bodyPr/>
          <a:lstStyle/>
          <a:p>
            <a:r>
              <a:rPr dirty="0"/>
              <a:t>Learning </a:t>
            </a:r>
            <a:r>
              <a:rPr lang="en-US" dirty="0" smtClean="0"/>
              <a:t>T</a:t>
            </a:r>
            <a:r>
              <a:rPr dirty="0" smtClean="0"/>
              <a:t>heory </a:t>
            </a:r>
            <a:r>
              <a:rPr lang="en-US" dirty="0" smtClean="0"/>
              <a:t>F</a:t>
            </a:r>
            <a:r>
              <a:rPr dirty="0" smtClean="0"/>
              <a:t>oundation</a:t>
            </a:r>
            <a:endParaRPr dirty="0"/>
          </a:p>
        </p:txBody>
      </p:sp>
      <p:sp>
        <p:nvSpPr>
          <p:cNvPr id="145" name="The learning theories supporting this design are:…"/>
          <p:cNvSpPr txBox="1">
            <a:spLocks noGrp="1"/>
          </p:cNvSpPr>
          <p:nvPr>
            <p:ph type="body" idx="1"/>
          </p:nvPr>
        </p:nvSpPr>
        <p:spPr>
          <a:prstGeom prst="rect">
            <a:avLst/>
          </a:prstGeom>
        </p:spPr>
        <p:txBody>
          <a:bodyPr/>
          <a:lstStyle/>
          <a:p>
            <a:pPr marL="0" indent="0" defTabSz="508254">
              <a:lnSpc>
                <a:spcPct val="120000"/>
              </a:lnSpc>
              <a:spcBef>
                <a:spcPts val="2000"/>
              </a:spcBef>
              <a:buSzTx/>
              <a:buNone/>
              <a:defRPr sz="1914"/>
            </a:pPr>
            <a:r>
              <a:t>The learning theories supporting this design are:</a:t>
            </a:r>
          </a:p>
          <a:p>
            <a:pPr marL="464058" indent="-464058" defTabSz="508254">
              <a:spcBef>
                <a:spcPts val="3600"/>
              </a:spcBef>
              <a:buBlip>
                <a:blip r:embed="rId2"/>
              </a:buBlip>
              <a:defRPr sz="2088"/>
            </a:pPr>
            <a:r>
              <a:t>Behaviorism</a:t>
            </a:r>
          </a:p>
          <a:p>
            <a:pPr marL="809403" lvl="1" indent="-345345" defTabSz="508254">
              <a:lnSpc>
                <a:spcPct val="120000"/>
              </a:lnSpc>
              <a:spcBef>
                <a:spcPts val="2000"/>
              </a:spcBef>
              <a:buBlip>
                <a:blip r:embed="rId2"/>
              </a:buBlip>
              <a:defRPr sz="1740"/>
            </a:pPr>
            <a:r>
              <a:t>The core of the content is a procedure that needs to be communicated consistently. </a:t>
            </a:r>
          </a:p>
          <a:p>
            <a:pPr marL="464058" indent="-464058" defTabSz="508254">
              <a:spcBef>
                <a:spcPts val="3600"/>
              </a:spcBef>
              <a:buBlip>
                <a:blip r:embed="rId2"/>
              </a:buBlip>
              <a:defRPr sz="2088"/>
            </a:pPr>
            <a:r>
              <a:t>Cognitivism</a:t>
            </a:r>
          </a:p>
          <a:p>
            <a:pPr marL="809403" lvl="1" indent="-345345" defTabSz="508254">
              <a:lnSpc>
                <a:spcPct val="120000"/>
              </a:lnSpc>
              <a:spcBef>
                <a:spcPts val="2000"/>
              </a:spcBef>
              <a:buBlip>
                <a:blip r:embed="rId2"/>
              </a:buBlip>
              <a:defRPr sz="1740"/>
            </a:pPr>
            <a:r>
              <a:t>The procedure has variations and dependencies, which require attention, perception, memory, and problem-solving to get right.  </a:t>
            </a:r>
          </a:p>
          <a:p>
            <a:pPr marL="464058" indent="-464058" defTabSz="508254">
              <a:spcBef>
                <a:spcPts val="3600"/>
              </a:spcBef>
              <a:buBlip>
                <a:blip r:embed="rId2"/>
              </a:buBlip>
              <a:defRPr sz="2088"/>
            </a:pPr>
            <a:r>
              <a:t>Constructivism</a:t>
            </a:r>
          </a:p>
          <a:p>
            <a:pPr marL="809403" lvl="1" indent="-345345" defTabSz="508254">
              <a:lnSpc>
                <a:spcPct val="120000"/>
              </a:lnSpc>
              <a:spcBef>
                <a:spcPts val="2000"/>
              </a:spcBef>
              <a:buBlip>
                <a:blip r:embed="rId2"/>
              </a:buBlip>
              <a:defRPr sz="1740"/>
            </a:pPr>
            <a:r>
              <a:t>Prior knowledge and experiences, as well as social interactions, help learners to create and refine their performance strategies.</a:t>
            </a:r>
          </a:p>
          <a:p>
            <a:pPr marL="0" lvl="1" indent="198881" defTabSz="508254">
              <a:lnSpc>
                <a:spcPct val="120000"/>
              </a:lnSpc>
              <a:spcBef>
                <a:spcPts val="2000"/>
              </a:spcBef>
              <a:buSzTx/>
              <a:buNone/>
              <a:defRPr sz="1914"/>
            </a:pPr>
            <a:r>
              <a:t>The proposed eLearning schema helps customers master the behavior and cognitive cues for optimal outcomes, and supports social learning so customers can construct their own concepts and strategies.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coffee-2560260_1280.jpg" descr="coffee-2560260_1280.jpg"/>
          <p:cNvPicPr>
            <a:picLocks noGrp="1"/>
          </p:cNvPicPr>
          <p:nvPr>
            <p:ph type="pic" idx="13"/>
          </p:nvPr>
        </p:nvPicPr>
        <p:blipFill>
          <a:blip r:embed="rId2">
            <a:extLst/>
          </a:blip>
          <a:stretch>
            <a:fillRect/>
          </a:stretch>
        </p:blipFill>
        <p:spPr>
          <a:xfrm>
            <a:off x="6705600" y="2578100"/>
            <a:ext cx="5702300" cy="6578600"/>
          </a:xfrm>
          <a:prstGeom prst="rect">
            <a:avLst/>
          </a:prstGeom>
        </p:spPr>
      </p:pic>
      <p:sp>
        <p:nvSpPr>
          <p:cNvPr id="148" name="Learning Architecture"/>
          <p:cNvSpPr txBox="1">
            <a:spLocks noGrp="1"/>
          </p:cNvSpPr>
          <p:nvPr>
            <p:ph type="title"/>
          </p:nvPr>
        </p:nvSpPr>
        <p:spPr>
          <a:prstGeom prst="rect">
            <a:avLst/>
          </a:prstGeom>
        </p:spPr>
        <p:txBody>
          <a:bodyPr/>
          <a:lstStyle/>
          <a:p>
            <a:r>
              <a:t>Learning Architecture</a:t>
            </a:r>
          </a:p>
        </p:txBody>
      </p:sp>
      <p:sp>
        <p:nvSpPr>
          <p:cNvPr id="149" name="Directive (primary)…"/>
          <p:cNvSpPr txBox="1">
            <a:spLocks noGrp="1"/>
          </p:cNvSpPr>
          <p:nvPr>
            <p:ph type="body" sz="half" idx="1"/>
          </p:nvPr>
        </p:nvSpPr>
        <p:spPr>
          <a:xfrm>
            <a:off x="647700" y="3085107"/>
            <a:ext cx="5600700" cy="5564586"/>
          </a:xfrm>
          <a:prstGeom prst="rect">
            <a:avLst/>
          </a:prstGeom>
        </p:spPr>
        <p:txBody>
          <a:bodyPr/>
          <a:lstStyle/>
          <a:p>
            <a:pPr marL="297711" indent="-297711">
              <a:lnSpc>
                <a:spcPct val="100000"/>
              </a:lnSpc>
              <a:spcBef>
                <a:spcPts val="4200"/>
              </a:spcBef>
              <a:buBlip>
                <a:blip r:embed="rId3"/>
              </a:buBlip>
              <a:defRPr sz="2400"/>
            </a:pPr>
            <a:r>
              <a:t>Directive (primary)</a:t>
            </a:r>
          </a:p>
          <a:p>
            <a:pPr marL="0" indent="0">
              <a:buSzTx/>
              <a:buNone/>
            </a:pPr>
            <a:r>
              <a:t>Highly structured. The main learning content will consist of short learning episodes with brief explanations, examples, and practice with feedback.</a:t>
            </a:r>
          </a:p>
          <a:p>
            <a:pPr marL="297711" indent="-297711">
              <a:lnSpc>
                <a:spcPct val="100000"/>
              </a:lnSpc>
              <a:spcBef>
                <a:spcPts val="4200"/>
              </a:spcBef>
              <a:buBlip>
                <a:blip r:embed="rId3"/>
              </a:buBlip>
              <a:defRPr sz="2400"/>
            </a:pPr>
            <a:r>
              <a:t>Exploratory (optional)</a:t>
            </a:r>
          </a:p>
          <a:p>
            <a:pPr marL="0" indent="0">
              <a:buSzTx/>
              <a:buNone/>
            </a:pPr>
            <a:r>
              <a:t>Mainly for higher levels of learning. Customers will have options for exploring deeper information on cupping, precision roasting, coffee growing, brewing and other related topics.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nalysis: Performance + Needs"/>
          <p:cNvSpPr txBox="1">
            <a:spLocks noGrp="1"/>
          </p:cNvSpPr>
          <p:nvPr>
            <p:ph type="title"/>
          </p:nvPr>
        </p:nvSpPr>
        <p:spPr>
          <a:xfrm>
            <a:off x="629737" y="-55622"/>
            <a:ext cx="12529551" cy="2448044"/>
          </a:xfrm>
          <a:prstGeom prst="rect">
            <a:avLst/>
          </a:prstGeom>
        </p:spPr>
        <p:txBody>
          <a:bodyPr/>
          <a:lstStyle/>
          <a:p>
            <a:r>
              <a:t>Analysis: Performance </a:t>
            </a:r>
            <a:r>
              <a:rPr sz="5000" b="1"/>
              <a:t>+</a:t>
            </a:r>
            <a:r>
              <a:rPr sz="2000" b="1"/>
              <a:t> </a:t>
            </a:r>
            <a:r>
              <a:t>Needs</a:t>
            </a:r>
          </a:p>
        </p:txBody>
      </p:sp>
      <p:sp>
        <p:nvSpPr>
          <p:cNvPr id="152" name="Can you summarize the performance problem you’ve identified, and your methods for identification?…"/>
          <p:cNvSpPr txBox="1">
            <a:spLocks noGrp="1"/>
          </p:cNvSpPr>
          <p:nvPr>
            <p:ph type="body" sz="half" idx="1"/>
          </p:nvPr>
        </p:nvSpPr>
        <p:spPr>
          <a:xfrm>
            <a:off x="647700" y="2628900"/>
            <a:ext cx="5887889" cy="6477000"/>
          </a:xfrm>
          <a:prstGeom prst="rect">
            <a:avLst/>
          </a:prstGeom>
        </p:spPr>
        <p:txBody>
          <a:bodyPr/>
          <a:lstStyle/>
          <a:p>
            <a:pPr marL="0" indent="0">
              <a:buSzTx/>
              <a:buNone/>
            </a:pPr>
            <a:endParaRPr/>
          </a:p>
          <a:p>
            <a:pPr marL="223283" indent="-223283">
              <a:lnSpc>
                <a:spcPct val="120000"/>
              </a:lnSpc>
              <a:spcBef>
                <a:spcPts val="2400"/>
              </a:spcBef>
              <a:buBlip>
                <a:blip r:embed="rId2"/>
              </a:buBlip>
              <a:defRPr sz="1800"/>
            </a:pPr>
            <a:r>
              <a:t>Can you summarize the performance problem you’ve identified, and your methods for identification?</a:t>
            </a:r>
          </a:p>
          <a:p>
            <a:pPr marL="223283" indent="-223283">
              <a:lnSpc>
                <a:spcPct val="120000"/>
              </a:lnSpc>
              <a:spcBef>
                <a:spcPts val="2400"/>
              </a:spcBef>
              <a:buBlip>
                <a:blip r:embed="rId2"/>
              </a:buBlip>
              <a:defRPr sz="1800"/>
            </a:pPr>
            <a:r>
              <a:t>You have some tutorial content and other documentation on your site. Why do you feel it isn’t enough? What were you looking to accomplish most when you created or selected this material?</a:t>
            </a:r>
          </a:p>
          <a:p>
            <a:pPr marL="223283" indent="-223283">
              <a:lnSpc>
                <a:spcPct val="120000"/>
              </a:lnSpc>
              <a:spcBef>
                <a:spcPts val="2400"/>
              </a:spcBef>
              <a:buBlip>
                <a:blip r:embed="rId2"/>
              </a:buBlip>
              <a:defRPr sz="1800"/>
            </a:pPr>
            <a:r>
              <a:t>Is anyone working on a similar project, or other </a:t>
            </a:r>
            <a:br/>
            <a:r>
              <a:t>related documentation?</a:t>
            </a:r>
          </a:p>
          <a:p>
            <a:pPr marL="223283" indent="-223283">
              <a:lnSpc>
                <a:spcPct val="120000"/>
              </a:lnSpc>
              <a:spcBef>
                <a:spcPts val="2400"/>
              </a:spcBef>
              <a:buBlip>
                <a:blip r:embed="rId2"/>
              </a:buBlip>
              <a:defRPr sz="1800"/>
            </a:pPr>
            <a:r>
              <a:t>What would you like to see customers doing differently after this course has launched?</a:t>
            </a:r>
          </a:p>
          <a:p>
            <a:pPr marL="223283" indent="-223283">
              <a:lnSpc>
                <a:spcPct val="120000"/>
              </a:lnSpc>
              <a:spcBef>
                <a:spcPts val="2400"/>
              </a:spcBef>
              <a:buBlip>
                <a:blip r:embed="rId2"/>
              </a:buBlip>
              <a:defRPr sz="1800"/>
            </a:pPr>
            <a:r>
              <a:t>What is the business goal of this request? The expected impact? What would happen if we didn’t do this?</a:t>
            </a:r>
          </a:p>
        </p:txBody>
      </p:sp>
      <p:sp>
        <p:nvSpPr>
          <p:cNvPr id="153" name="Is the training geared more toward attracting or retaining customers?…"/>
          <p:cNvSpPr txBox="1"/>
          <p:nvPr/>
        </p:nvSpPr>
        <p:spPr>
          <a:xfrm>
            <a:off x="6842110" y="3398520"/>
            <a:ext cx="5427048" cy="56489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3283" indent="-223283" algn="l">
              <a:lnSpc>
                <a:spcPct val="120000"/>
              </a:lnSpc>
              <a:spcBef>
                <a:spcPts val="2400"/>
              </a:spcBef>
              <a:buSzPct val="40000"/>
              <a:buBlip>
                <a:blip r:embed="rId2"/>
              </a:buBlip>
              <a:defRPr sz="1800">
                <a:solidFill>
                  <a:srgbClr val="2E280C"/>
                </a:solidFill>
              </a:defRPr>
            </a:pPr>
            <a:r>
              <a:t>Is the training geared more toward attracting or retaining customers?</a:t>
            </a:r>
          </a:p>
          <a:p>
            <a:pPr marL="223283" indent="-223283" algn="l">
              <a:lnSpc>
                <a:spcPct val="120000"/>
              </a:lnSpc>
              <a:spcBef>
                <a:spcPts val="2400"/>
              </a:spcBef>
              <a:buSzPct val="40000"/>
              <a:buBlip>
                <a:blip r:embed="rId2"/>
              </a:buBlip>
              <a:defRPr sz="1800">
                <a:solidFill>
                  <a:srgbClr val="2E280C"/>
                </a:solidFill>
              </a:defRPr>
            </a:pPr>
            <a:r>
              <a:t>Do customers usually if know they got their roast exactly right, within an acceptable range, or wrong?</a:t>
            </a:r>
          </a:p>
          <a:p>
            <a:pPr marL="223283" indent="-223283" algn="l">
              <a:lnSpc>
                <a:spcPct val="120000"/>
              </a:lnSpc>
              <a:spcBef>
                <a:spcPts val="2400"/>
              </a:spcBef>
              <a:buSzPct val="40000"/>
              <a:buBlip>
                <a:blip r:embed="rId2"/>
              </a:buBlip>
              <a:defRPr sz="1800">
                <a:solidFill>
                  <a:srgbClr val="2E280C"/>
                </a:solidFill>
              </a:defRPr>
            </a:pPr>
            <a:r>
              <a:t>Please discuss the costs to the customer (monetary and morale) and to you when customers don’t get performance right.</a:t>
            </a:r>
          </a:p>
          <a:p>
            <a:pPr marL="223283" indent="-223283" algn="l">
              <a:lnSpc>
                <a:spcPct val="120000"/>
              </a:lnSpc>
              <a:spcBef>
                <a:spcPts val="2400"/>
              </a:spcBef>
              <a:buSzPct val="40000"/>
              <a:buBlip>
                <a:blip r:embed="rId2"/>
              </a:buBlip>
              <a:defRPr sz="1800">
                <a:solidFill>
                  <a:srgbClr val="2E280C"/>
                </a:solidFill>
              </a:defRPr>
            </a:pPr>
            <a:r>
              <a:t>How important is it to you to know when customers get performance right or wrong? Do you track that now, and how?</a:t>
            </a:r>
          </a:p>
          <a:p>
            <a:pPr marL="223283" indent="-223283" algn="l">
              <a:lnSpc>
                <a:spcPct val="120000"/>
              </a:lnSpc>
              <a:spcBef>
                <a:spcPts val="2400"/>
              </a:spcBef>
              <a:buSzPct val="40000"/>
              <a:buBlip>
                <a:blip r:embed="rId2"/>
              </a:buBlip>
              <a:defRPr sz="1800">
                <a:solidFill>
                  <a:srgbClr val="2E280C"/>
                </a:solidFill>
              </a:defRPr>
            </a:pPr>
            <a:r>
              <a:t>What is the anticipated shelf life of the training?</a:t>
            </a:r>
          </a:p>
        </p:txBody>
      </p:sp>
      <p:sp>
        <p:nvSpPr>
          <p:cNvPr id="154" name="The following are questions to be asked of the core team in regards to desired performance:"/>
          <p:cNvSpPr txBox="1"/>
          <p:nvPr/>
        </p:nvSpPr>
        <p:spPr>
          <a:xfrm>
            <a:off x="698500" y="2724149"/>
            <a:ext cx="1137079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2200">
                <a:solidFill>
                  <a:srgbClr val="2E280C"/>
                </a:solidFill>
              </a:defRPr>
            </a:lvl1pPr>
          </a:lstStyle>
          <a:p>
            <a:r>
              <a:t>The following are questions to be asked of the core team in regards to desired performance: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nalysis: Target Population"/>
          <p:cNvSpPr txBox="1">
            <a:spLocks noGrp="1"/>
          </p:cNvSpPr>
          <p:nvPr>
            <p:ph type="title"/>
          </p:nvPr>
        </p:nvSpPr>
        <p:spPr>
          <a:prstGeom prst="rect">
            <a:avLst/>
          </a:prstGeom>
        </p:spPr>
        <p:txBody>
          <a:bodyPr/>
          <a:lstStyle/>
          <a:p>
            <a:r>
              <a:t>Analysis: Target Population</a:t>
            </a:r>
          </a:p>
        </p:txBody>
      </p:sp>
      <p:sp>
        <p:nvSpPr>
          <p:cNvPr id="157" name="Who is the target audience? Current customers, potential customers? Anyone else (employees, partners)?…"/>
          <p:cNvSpPr txBox="1">
            <a:spLocks noGrp="1"/>
          </p:cNvSpPr>
          <p:nvPr>
            <p:ph type="body" sz="half" idx="1"/>
          </p:nvPr>
        </p:nvSpPr>
        <p:spPr>
          <a:xfrm>
            <a:off x="783877" y="3469555"/>
            <a:ext cx="5774334" cy="5378054"/>
          </a:xfrm>
          <a:prstGeom prst="rect">
            <a:avLst/>
          </a:prstGeom>
        </p:spPr>
        <p:txBody>
          <a:bodyPr/>
          <a:lstStyle/>
          <a:p>
            <a:pPr marL="151832" indent="-151832" defTabSz="397256">
              <a:lnSpc>
                <a:spcPct val="120000"/>
              </a:lnSpc>
              <a:spcBef>
                <a:spcPts val="1600"/>
              </a:spcBef>
              <a:buBlip>
                <a:blip r:embed="rId2"/>
              </a:buBlip>
              <a:defRPr sz="1632">
                <a:solidFill>
                  <a:srgbClr val="1F1A07"/>
                </a:solidFill>
              </a:defRPr>
            </a:pPr>
            <a:r>
              <a:t>Who is the target audience? Current customers, potential customers? Anyone else (employees, partners)?</a:t>
            </a:r>
            <a:endParaRPr b="1">
              <a:latin typeface="Helvetica"/>
              <a:ea typeface="Helvetica"/>
              <a:cs typeface="Helvetica"/>
              <a:sym typeface="Helvetica"/>
            </a:endParaRPr>
          </a:p>
          <a:p>
            <a:pPr marL="151832" indent="-151832" defTabSz="397256">
              <a:lnSpc>
                <a:spcPct val="120000"/>
              </a:lnSpc>
              <a:spcBef>
                <a:spcPts val="1600"/>
              </a:spcBef>
              <a:buBlip>
                <a:blip r:embed="rId2"/>
              </a:buBlip>
              <a:defRPr sz="1632">
                <a:solidFill>
                  <a:srgbClr val="1F1A07"/>
                </a:solidFill>
              </a:defRPr>
            </a:pPr>
            <a:r>
              <a:t>What are their demographics, approximately (age, gender, region, language, level of affluence, education)? Are they foodies, travelers, or do they have other hobbies?</a:t>
            </a:r>
          </a:p>
          <a:p>
            <a:pPr marL="151832" indent="-151832" defTabSz="397256">
              <a:lnSpc>
                <a:spcPct val="120000"/>
              </a:lnSpc>
              <a:spcBef>
                <a:spcPts val="1600"/>
              </a:spcBef>
              <a:buBlip>
                <a:blip r:embed="rId2"/>
              </a:buBlip>
              <a:defRPr sz="1632">
                <a:solidFill>
                  <a:srgbClr val="1F1A07"/>
                </a:solidFill>
              </a:defRPr>
            </a:pPr>
            <a:r>
              <a:t>Do they communicate with one another? Are there groups? What value might they find in socializing with one another?</a:t>
            </a:r>
          </a:p>
          <a:p>
            <a:pPr marL="151832" indent="-151832" defTabSz="397256">
              <a:lnSpc>
                <a:spcPct val="120000"/>
              </a:lnSpc>
              <a:spcBef>
                <a:spcPts val="1600"/>
              </a:spcBef>
              <a:buBlip>
                <a:blip r:embed="rId2"/>
              </a:buBlip>
              <a:defRPr sz="1632">
                <a:solidFill>
                  <a:srgbClr val="1F1A07"/>
                </a:solidFill>
              </a:defRPr>
            </a:pPr>
            <a:r>
              <a:t>What do you know about their technology usage, in terms of devices, confidence, skill, keeping up with latest, etc.?</a:t>
            </a:r>
          </a:p>
          <a:p>
            <a:pPr marL="151832" indent="-151832" defTabSz="397256">
              <a:lnSpc>
                <a:spcPct val="120000"/>
              </a:lnSpc>
              <a:spcBef>
                <a:spcPts val="1600"/>
              </a:spcBef>
              <a:buBlip>
                <a:blip r:embed="rId2"/>
              </a:buBlip>
              <a:defRPr sz="1632">
                <a:solidFill>
                  <a:srgbClr val="1F1A07"/>
                </a:solidFill>
              </a:defRPr>
            </a:pPr>
            <a:r>
              <a:t>What are their main reasons for being interested in your product, as opposed to just buying roasted coffee, where performance isn’t an issue? </a:t>
            </a:r>
          </a:p>
        </p:txBody>
      </p:sp>
      <p:sp>
        <p:nvSpPr>
          <p:cNvPr id="158" name="The following are questions to be asked of the core team in regards to the target population. (We will propose an additional user research phase, should there be blind spots in knowledge of target learners.):"/>
          <p:cNvSpPr txBox="1"/>
          <p:nvPr/>
        </p:nvSpPr>
        <p:spPr>
          <a:xfrm>
            <a:off x="780405" y="2636638"/>
            <a:ext cx="11280280" cy="1025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2000">
                <a:solidFill>
                  <a:srgbClr val="1F1A07"/>
                </a:solidFill>
              </a:defRPr>
            </a:lvl1pPr>
          </a:lstStyle>
          <a:p>
            <a:r>
              <a:rPr dirty="0"/>
              <a:t>The following are questions to be asked of the core team in regards to the target population. </a:t>
            </a:r>
            <a:r>
              <a:rPr lang="en-US" dirty="0" smtClean="0"/>
              <a:t/>
            </a:r>
            <a:br>
              <a:rPr lang="en-US" dirty="0" smtClean="0"/>
            </a:br>
            <a:r>
              <a:rPr dirty="0" smtClean="0"/>
              <a:t>(</a:t>
            </a:r>
            <a:r>
              <a:rPr dirty="0"/>
              <a:t>We will propose an additional user research phase, should there be blind spots in knowledge of target learners.):</a:t>
            </a:r>
          </a:p>
        </p:txBody>
      </p:sp>
      <p:sp>
        <p:nvSpPr>
          <p:cNvPr id="159" name="How would you describe their confidence and interest when it comes to roasting and coffee in general? Those new at roasting vs. those more experienced.…"/>
          <p:cNvSpPr txBox="1"/>
          <p:nvPr/>
        </p:nvSpPr>
        <p:spPr>
          <a:xfrm>
            <a:off x="6799560" y="3677220"/>
            <a:ext cx="5558731" cy="56231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marL="149600" indent="-149600" algn="l" defTabSz="391414">
              <a:lnSpc>
                <a:spcPct val="120000"/>
              </a:lnSpc>
              <a:spcBef>
                <a:spcPts val="1600"/>
              </a:spcBef>
              <a:buSzPct val="40000"/>
              <a:buBlip>
                <a:blip r:embed="rId2"/>
              </a:buBlip>
              <a:defRPr sz="1608">
                <a:solidFill>
                  <a:srgbClr val="1F1A07"/>
                </a:solidFill>
              </a:defRPr>
            </a:pPr>
            <a:r>
              <a:t>How would you describe their confidence and interest when it comes to roasting and coffee in general? Those new at roasting vs. those more experienced. </a:t>
            </a:r>
          </a:p>
          <a:p>
            <a:pPr marL="149600" indent="-149600" algn="l" defTabSz="391414">
              <a:lnSpc>
                <a:spcPct val="120000"/>
              </a:lnSpc>
              <a:spcBef>
                <a:spcPts val="1600"/>
              </a:spcBef>
              <a:buSzPct val="40000"/>
              <a:buBlip>
                <a:blip r:embed="rId2"/>
              </a:buBlip>
              <a:defRPr sz="1608">
                <a:solidFill>
                  <a:srgbClr val="1F1A07"/>
                </a:solidFill>
              </a:defRPr>
            </a:pPr>
            <a:r>
              <a:t>Please describe any special technical or accessibility needs of learners.</a:t>
            </a:r>
            <a:endParaRPr b="1">
              <a:latin typeface="Helvetica"/>
              <a:ea typeface="Helvetica"/>
              <a:cs typeface="Helvetica"/>
              <a:sym typeface="Helvetica"/>
            </a:endParaRPr>
          </a:p>
          <a:p>
            <a:pPr marL="149600" indent="-149600" algn="l" defTabSz="391414">
              <a:lnSpc>
                <a:spcPct val="120000"/>
              </a:lnSpc>
              <a:spcBef>
                <a:spcPts val="1600"/>
              </a:spcBef>
              <a:buSzPct val="40000"/>
              <a:buBlip>
                <a:blip r:embed="rId2"/>
              </a:buBlip>
              <a:defRPr sz="1608">
                <a:solidFill>
                  <a:srgbClr val="1F1A07"/>
                </a:solidFill>
              </a:defRPr>
            </a:pPr>
            <a:r>
              <a:t>Please describe the geographic distribution of the learners.</a:t>
            </a:r>
            <a:endParaRPr b="1">
              <a:latin typeface="Helvetica"/>
              <a:ea typeface="Helvetica"/>
              <a:cs typeface="Helvetica"/>
              <a:sym typeface="Helvetica"/>
            </a:endParaRPr>
          </a:p>
          <a:p>
            <a:pPr marL="149600" indent="-149600" algn="l" defTabSz="391414">
              <a:lnSpc>
                <a:spcPct val="120000"/>
              </a:lnSpc>
              <a:spcBef>
                <a:spcPts val="1600"/>
              </a:spcBef>
              <a:buSzPct val="40000"/>
              <a:buBlip>
                <a:blip r:embed="rId2"/>
              </a:buBlip>
              <a:defRPr sz="1608">
                <a:solidFill>
                  <a:srgbClr val="1F1A07"/>
                </a:solidFill>
              </a:defRPr>
            </a:pPr>
            <a:r>
              <a:t>What are the key things you believe the learner needs to know to be successful?</a:t>
            </a:r>
            <a:endParaRPr b="1">
              <a:latin typeface="Helvetica"/>
              <a:ea typeface="Helvetica"/>
              <a:cs typeface="Helvetica"/>
              <a:sym typeface="Helvetica"/>
            </a:endParaRPr>
          </a:p>
          <a:p>
            <a:pPr marL="149600" indent="-149600" algn="l" defTabSz="391414">
              <a:lnSpc>
                <a:spcPct val="120000"/>
              </a:lnSpc>
              <a:spcBef>
                <a:spcPts val="1600"/>
              </a:spcBef>
              <a:buSzPct val="40000"/>
              <a:buBlip>
                <a:blip r:embed="rId2"/>
              </a:buBlip>
              <a:defRPr sz="1608">
                <a:solidFill>
                  <a:srgbClr val="1F1A07"/>
                </a:solidFill>
              </a:defRPr>
            </a:pPr>
            <a:r>
              <a:t>What specific behaviors would you like to see that you are not seeing now?</a:t>
            </a:r>
            <a:endParaRPr b="1">
              <a:latin typeface="Helvetica"/>
              <a:ea typeface="Helvetica"/>
              <a:cs typeface="Helvetica"/>
              <a:sym typeface="Helvetica"/>
            </a:endParaRPr>
          </a:p>
          <a:p>
            <a:pPr marL="149600" indent="-149600" algn="l" defTabSz="391414">
              <a:lnSpc>
                <a:spcPct val="120000"/>
              </a:lnSpc>
              <a:spcBef>
                <a:spcPts val="1600"/>
              </a:spcBef>
              <a:buSzPct val="40000"/>
              <a:buBlip>
                <a:blip r:embed="rId2"/>
              </a:buBlip>
              <a:defRPr sz="1608">
                <a:solidFill>
                  <a:srgbClr val="1F1A07"/>
                </a:solidFill>
              </a:defRPr>
            </a:pPr>
            <a:r>
              <a:t>If roasting were being done correctly, what would it look like?</a:t>
            </a:r>
            <a:endParaRPr b="1">
              <a:latin typeface="Helvetica"/>
              <a:ea typeface="Helvetica"/>
              <a:cs typeface="Helvetica"/>
              <a:sym typeface="Helvetica"/>
            </a:endParaRPr>
          </a:p>
          <a:p>
            <a:pPr marL="149600" indent="-149600" algn="l" defTabSz="391414">
              <a:lnSpc>
                <a:spcPct val="120000"/>
              </a:lnSpc>
              <a:spcBef>
                <a:spcPts val="1600"/>
              </a:spcBef>
              <a:buSzPct val="40000"/>
              <a:buBlip>
                <a:blip r:embed="rId2"/>
              </a:buBlip>
              <a:defRPr sz="1608">
                <a:solidFill>
                  <a:srgbClr val="1F1A07"/>
                </a:solidFill>
              </a:defRPr>
            </a:pPr>
            <a:r>
              <a:t>What obstacles prevent current learners from exhibiting the desired behaviors now?</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ask Analysis"/>
          <p:cNvSpPr txBox="1">
            <a:spLocks noGrp="1"/>
          </p:cNvSpPr>
          <p:nvPr>
            <p:ph type="title"/>
          </p:nvPr>
        </p:nvSpPr>
        <p:spPr>
          <a:prstGeom prst="rect">
            <a:avLst/>
          </a:prstGeom>
        </p:spPr>
        <p:txBody>
          <a:bodyPr/>
          <a:lstStyle/>
          <a:p>
            <a:r>
              <a:t>Task Analysis</a:t>
            </a:r>
          </a:p>
        </p:txBody>
      </p:sp>
      <p:sp>
        <p:nvSpPr>
          <p:cNvPr id="162" name="I. Find and purchase correct model hot-air            popper.…"/>
          <p:cNvSpPr txBox="1">
            <a:spLocks noGrp="1"/>
          </p:cNvSpPr>
          <p:nvPr>
            <p:ph type="body" sz="half" idx="1"/>
          </p:nvPr>
        </p:nvSpPr>
        <p:spPr>
          <a:xfrm>
            <a:off x="979041" y="3573685"/>
            <a:ext cx="5100241" cy="5315199"/>
          </a:xfrm>
          <a:prstGeom prst="rect">
            <a:avLst/>
          </a:prstGeom>
        </p:spPr>
        <p:txBody>
          <a:bodyPr/>
          <a:lstStyle/>
          <a:p>
            <a:pPr marL="0" indent="0" defTabSz="525779">
              <a:spcBef>
                <a:spcPts val="2100"/>
              </a:spcBef>
              <a:buSzTx/>
              <a:buNone/>
              <a:defRPr sz="1800"/>
            </a:pPr>
            <a:r>
              <a:rPr dirty="0"/>
              <a:t>I.	</a:t>
            </a:r>
            <a:r>
              <a:rPr lang="en-US" dirty="0" smtClean="0"/>
              <a:t> </a:t>
            </a:r>
            <a:r>
              <a:rPr dirty="0" smtClean="0"/>
              <a:t>Find </a:t>
            </a:r>
            <a:r>
              <a:rPr dirty="0"/>
              <a:t>and purchase correct model hot-air</a:t>
            </a:r>
            <a:br>
              <a:rPr dirty="0"/>
            </a:br>
            <a:r>
              <a:rPr dirty="0"/>
              <a:t>           popper.</a:t>
            </a:r>
          </a:p>
          <a:p>
            <a:pPr marL="0" indent="0" defTabSz="525779">
              <a:spcBef>
                <a:spcPts val="2100"/>
              </a:spcBef>
              <a:buSzTx/>
              <a:buNone/>
              <a:defRPr sz="1800"/>
            </a:pPr>
            <a:r>
              <a:rPr dirty="0"/>
              <a:t>II.	</a:t>
            </a:r>
            <a:r>
              <a:rPr lang="en-US" dirty="0" smtClean="0"/>
              <a:t> </a:t>
            </a:r>
            <a:r>
              <a:rPr dirty="0" smtClean="0"/>
              <a:t>Alter </a:t>
            </a:r>
            <a:r>
              <a:rPr dirty="0"/>
              <a:t>popper with tin can chimney.</a:t>
            </a:r>
          </a:p>
          <a:p>
            <a:pPr marL="0" indent="0" defTabSz="525779">
              <a:spcBef>
                <a:spcPts val="2100"/>
              </a:spcBef>
              <a:buSzTx/>
              <a:buNone/>
              <a:defRPr sz="1800"/>
            </a:pPr>
            <a:r>
              <a:rPr dirty="0"/>
              <a:t>III</a:t>
            </a:r>
            <a:r>
              <a:rPr dirty="0" smtClean="0"/>
              <a:t>.</a:t>
            </a:r>
            <a:r>
              <a:rPr lang="en-US" dirty="0" smtClean="0"/>
              <a:t>	 </a:t>
            </a:r>
            <a:r>
              <a:rPr dirty="0" smtClean="0"/>
              <a:t>Gather </a:t>
            </a:r>
            <a:r>
              <a:rPr dirty="0"/>
              <a:t>equipment in outdoor space in mild</a:t>
            </a:r>
            <a:br>
              <a:rPr dirty="0"/>
            </a:br>
            <a:r>
              <a:rPr dirty="0"/>
              <a:t>           weather.</a:t>
            </a:r>
          </a:p>
          <a:p>
            <a:pPr marL="0" indent="0" defTabSz="525779">
              <a:spcBef>
                <a:spcPts val="2100"/>
              </a:spcBef>
              <a:buSzTx/>
              <a:buNone/>
              <a:defRPr sz="1800"/>
            </a:pPr>
            <a:r>
              <a:rPr dirty="0"/>
              <a:t>IV.	Select beans and determine desired roast.</a:t>
            </a:r>
          </a:p>
          <a:p>
            <a:pPr marL="0" indent="0" defTabSz="525779">
              <a:spcBef>
                <a:spcPts val="2100"/>
              </a:spcBef>
              <a:buSzTx/>
              <a:buNone/>
              <a:defRPr sz="1800"/>
            </a:pPr>
            <a:r>
              <a:rPr dirty="0"/>
              <a:t>V.	Roast:</a:t>
            </a:r>
          </a:p>
          <a:p>
            <a:pPr marL="0" lvl="2" indent="411479" defTabSz="525779">
              <a:spcBef>
                <a:spcPts val="2100"/>
              </a:spcBef>
              <a:buSzTx/>
              <a:buNone/>
              <a:defRPr sz="1800"/>
            </a:pPr>
            <a:r>
              <a:rPr dirty="0"/>
              <a:t>A.	Warm up popper. </a:t>
            </a:r>
          </a:p>
          <a:p>
            <a:pPr marL="0" lvl="2" indent="411479" defTabSz="525779">
              <a:spcBef>
                <a:spcPts val="2100"/>
              </a:spcBef>
              <a:buSzTx/>
              <a:buNone/>
              <a:defRPr sz="1800"/>
            </a:pPr>
            <a:r>
              <a:rPr dirty="0"/>
              <a:t>B. </a:t>
            </a:r>
            <a:r>
              <a:rPr lang="en-US" dirty="0" smtClean="0"/>
              <a:t>       </a:t>
            </a:r>
            <a:r>
              <a:rPr dirty="0" smtClean="0"/>
              <a:t>Put </a:t>
            </a:r>
            <a:r>
              <a:rPr dirty="0"/>
              <a:t>on oven mitt.</a:t>
            </a:r>
          </a:p>
          <a:p>
            <a:pPr marL="0" lvl="2" indent="411479" defTabSz="525779">
              <a:spcBef>
                <a:spcPts val="2100"/>
              </a:spcBef>
              <a:buSzTx/>
              <a:buNone/>
              <a:defRPr sz="1800"/>
            </a:pPr>
            <a:r>
              <a:rPr dirty="0"/>
              <a:t>C.	Measure beans.</a:t>
            </a:r>
          </a:p>
        </p:txBody>
      </p:sp>
      <p:sp>
        <p:nvSpPr>
          <p:cNvPr id="163" name="The basic procedure is as follows. The variations in V.D.2-3 are where the most training effort will  be focused."/>
          <p:cNvSpPr txBox="1"/>
          <p:nvPr/>
        </p:nvSpPr>
        <p:spPr>
          <a:xfrm>
            <a:off x="949647" y="2621279"/>
            <a:ext cx="11105506" cy="8280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0000"/>
              </a:lnSpc>
              <a:spcBef>
                <a:spcPts val="2400"/>
              </a:spcBef>
              <a:defRPr sz="2000">
                <a:solidFill>
                  <a:srgbClr val="2E280C"/>
                </a:solidFill>
              </a:defRPr>
            </a:pPr>
            <a:r>
              <a:t>The basic procedure is as follows. The variations in V.D.2-3 are where the most training effort will </a:t>
            </a:r>
            <a:br/>
            <a:r>
              <a:t>be focused.</a:t>
            </a:r>
          </a:p>
        </p:txBody>
      </p:sp>
      <p:sp>
        <p:nvSpPr>
          <p:cNvPr id="164" name="D. Pour in beans.…"/>
          <p:cNvSpPr txBox="1"/>
          <p:nvPr/>
        </p:nvSpPr>
        <p:spPr>
          <a:xfrm>
            <a:off x="6097141" y="3543324"/>
            <a:ext cx="6288766" cy="5833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lvl="2" indent="402336" algn="l" defTabSz="514095">
              <a:spcBef>
                <a:spcPts val="2100"/>
              </a:spcBef>
              <a:defRPr sz="1760">
                <a:solidFill>
                  <a:srgbClr val="2E280C"/>
                </a:solidFill>
              </a:defRPr>
            </a:pPr>
            <a:r>
              <a:rPr dirty="0"/>
              <a:t>D.	Pour in beans. </a:t>
            </a:r>
          </a:p>
          <a:p>
            <a:pPr lvl="5" indent="1005839" algn="l" defTabSz="514095">
              <a:spcBef>
                <a:spcPts val="2100"/>
              </a:spcBef>
              <a:defRPr sz="1760">
                <a:solidFill>
                  <a:srgbClr val="2E280C"/>
                </a:solidFill>
              </a:defRPr>
            </a:pPr>
            <a:r>
              <a:rPr dirty="0"/>
              <a:t>1)	When chaff starts to release (for regular;</a:t>
            </a:r>
            <a:br>
              <a:rPr dirty="0"/>
            </a:br>
            <a:r>
              <a:rPr dirty="0"/>
              <a:t>            not decaf), stir occasionally.</a:t>
            </a:r>
          </a:p>
          <a:p>
            <a:pPr lvl="5" indent="1005839" algn="l" defTabSz="514095">
              <a:spcBef>
                <a:spcPts val="2100"/>
              </a:spcBef>
              <a:defRPr sz="1760">
                <a:solidFill>
                  <a:srgbClr val="2E280C"/>
                </a:solidFill>
              </a:defRPr>
            </a:pPr>
            <a:r>
              <a:rPr dirty="0"/>
              <a:t>2)	Watch for color, oils, smoke; listen for </a:t>
            </a:r>
            <a:r>
              <a:rPr lang="en-US" dirty="0" smtClean="0"/>
              <a:t>					</a:t>
            </a:r>
            <a:r>
              <a:rPr dirty="0" smtClean="0"/>
              <a:t>cracking</a:t>
            </a:r>
            <a:r>
              <a:rPr dirty="0"/>
              <a:t>. </a:t>
            </a:r>
          </a:p>
          <a:p>
            <a:pPr lvl="5" indent="1005839" algn="l" defTabSz="514095">
              <a:spcBef>
                <a:spcPts val="2100"/>
              </a:spcBef>
              <a:defRPr sz="1760">
                <a:solidFill>
                  <a:srgbClr val="2E280C"/>
                </a:solidFill>
              </a:defRPr>
            </a:pPr>
            <a:r>
              <a:rPr dirty="0"/>
              <a:t>3)	Turn off popper when characteristics of</a:t>
            </a:r>
            <a:br>
              <a:rPr dirty="0"/>
            </a:br>
            <a:r>
              <a:rPr dirty="0"/>
              <a:t>            </a:t>
            </a:r>
            <a:r>
              <a:rPr lang="en-US" dirty="0" smtClean="0"/>
              <a:t>		</a:t>
            </a:r>
            <a:r>
              <a:rPr dirty="0" smtClean="0"/>
              <a:t>desired </a:t>
            </a:r>
            <a:r>
              <a:rPr dirty="0"/>
              <a:t>roast are observed.</a:t>
            </a:r>
          </a:p>
          <a:p>
            <a:pPr lvl="2" indent="402336" algn="l" defTabSz="514095">
              <a:spcBef>
                <a:spcPts val="2100"/>
              </a:spcBef>
              <a:defRPr sz="1760">
                <a:solidFill>
                  <a:srgbClr val="2E280C"/>
                </a:solidFill>
              </a:defRPr>
            </a:pPr>
            <a:r>
              <a:rPr dirty="0"/>
              <a:t>E.	Immediately pour beans from popper into metal</a:t>
            </a:r>
            <a:br>
              <a:rPr dirty="0"/>
            </a:br>
            <a:r>
              <a:rPr dirty="0"/>
              <a:t>              </a:t>
            </a:r>
            <a:r>
              <a:rPr lang="en-US" dirty="0" smtClean="0"/>
              <a:t>	</a:t>
            </a:r>
            <a:r>
              <a:rPr dirty="0" smtClean="0"/>
              <a:t>colanders</a:t>
            </a:r>
            <a:r>
              <a:rPr dirty="0"/>
              <a:t>; toss back and forth to rapid-cool.</a:t>
            </a:r>
          </a:p>
          <a:p>
            <a:pPr lvl="2" indent="402336" algn="l" defTabSz="514095">
              <a:spcBef>
                <a:spcPts val="2100"/>
              </a:spcBef>
              <a:defRPr sz="1760">
                <a:solidFill>
                  <a:srgbClr val="2E280C"/>
                </a:solidFill>
              </a:defRPr>
            </a:pPr>
            <a:r>
              <a:rPr dirty="0"/>
              <a:t>F.	When beans are completely cool, off-gas for</a:t>
            </a:r>
            <a:br>
              <a:rPr dirty="0"/>
            </a:br>
            <a:r>
              <a:rPr dirty="0"/>
              <a:t>             </a:t>
            </a:r>
            <a:r>
              <a:rPr lang="en-US" dirty="0" smtClean="0"/>
              <a:t>	</a:t>
            </a:r>
            <a:r>
              <a:rPr dirty="0" smtClean="0"/>
              <a:t> </a:t>
            </a:r>
            <a:r>
              <a:rPr dirty="0"/>
              <a:t>recommended number of hours/ days (if regular;</a:t>
            </a:r>
            <a:br>
              <a:rPr dirty="0"/>
            </a:br>
            <a:r>
              <a:rPr dirty="0"/>
              <a:t>             </a:t>
            </a:r>
            <a:r>
              <a:rPr lang="en-US" dirty="0" smtClean="0"/>
              <a:t>	</a:t>
            </a:r>
            <a:r>
              <a:rPr dirty="0" smtClean="0"/>
              <a:t> </a:t>
            </a:r>
            <a:r>
              <a:rPr dirty="0"/>
              <a:t>skip for decaf).</a:t>
            </a:r>
          </a:p>
          <a:p>
            <a:pPr lvl="2" indent="402336" algn="l" defTabSz="514095">
              <a:spcBef>
                <a:spcPts val="2100"/>
              </a:spcBef>
              <a:defRPr sz="1760">
                <a:solidFill>
                  <a:srgbClr val="2E280C"/>
                </a:solidFill>
              </a:defRPr>
            </a:pPr>
            <a:r>
              <a:rPr dirty="0"/>
              <a:t>G.	Store beans.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earning Objectives"/>
          <p:cNvSpPr txBox="1">
            <a:spLocks noGrp="1"/>
          </p:cNvSpPr>
          <p:nvPr>
            <p:ph type="title"/>
          </p:nvPr>
        </p:nvSpPr>
        <p:spPr>
          <a:prstGeom prst="rect">
            <a:avLst/>
          </a:prstGeom>
        </p:spPr>
        <p:txBody>
          <a:bodyPr/>
          <a:lstStyle/>
          <a:p>
            <a:r>
              <a:t>Learning Objectives</a:t>
            </a:r>
          </a:p>
        </p:txBody>
      </p:sp>
      <p:sp>
        <p:nvSpPr>
          <p:cNvPr id="167" name="1) Given options for recommended hot-air popcorn poppers and bean varieties, the customer will be able to find and select the best purchases to match their tastes, budget, roasting skills, quantities needed, and interests.…"/>
          <p:cNvSpPr txBox="1">
            <a:spLocks noGrp="1"/>
          </p:cNvSpPr>
          <p:nvPr>
            <p:ph type="body" idx="1"/>
          </p:nvPr>
        </p:nvSpPr>
        <p:spPr>
          <a:xfrm>
            <a:off x="858266" y="2778497"/>
            <a:ext cx="11288268" cy="6177806"/>
          </a:xfrm>
          <a:prstGeom prst="rect">
            <a:avLst/>
          </a:prstGeom>
        </p:spPr>
        <p:txBody>
          <a:bodyPr/>
          <a:lstStyle/>
          <a:p>
            <a:pPr marL="0" indent="0">
              <a:lnSpc>
                <a:spcPct val="120000"/>
              </a:lnSpc>
              <a:spcBef>
                <a:spcPts val="2400"/>
              </a:spcBef>
              <a:buSzTx/>
              <a:buNone/>
              <a:defRPr sz="2000"/>
            </a:pPr>
            <a:r>
              <a:rPr dirty="0"/>
              <a:t>1) </a:t>
            </a:r>
            <a:r>
              <a:rPr lang="en-US" dirty="0" smtClean="0"/>
              <a:t>	</a:t>
            </a:r>
            <a:r>
              <a:rPr dirty="0" smtClean="0"/>
              <a:t>Given </a:t>
            </a:r>
            <a:r>
              <a:rPr dirty="0"/>
              <a:t>options for recommended hot-air popcorn poppers and bean varieties, the customer will be able to find and select the best purchases to match their tastes, budget, roasting skills, quantities needed, and interests.</a:t>
            </a:r>
          </a:p>
          <a:p>
            <a:pPr marL="0" indent="0">
              <a:lnSpc>
                <a:spcPct val="120000"/>
              </a:lnSpc>
              <a:spcBef>
                <a:spcPts val="2400"/>
              </a:spcBef>
              <a:buSzTx/>
              <a:buNone/>
              <a:defRPr sz="2000"/>
            </a:pPr>
            <a:r>
              <a:rPr dirty="0"/>
              <a:t>2) </a:t>
            </a:r>
            <a:r>
              <a:rPr lang="en-US" dirty="0" smtClean="0"/>
              <a:t>	</a:t>
            </a:r>
            <a:r>
              <a:rPr dirty="0" smtClean="0"/>
              <a:t>Given </a:t>
            </a:r>
            <a:r>
              <a:rPr dirty="0"/>
              <a:t>a bean variety marked with optimal roast ranges, and visual/ aural cues as the bean changes during roasting, a customer will be able to determine an acceptable range of times roasting has finished. </a:t>
            </a:r>
          </a:p>
          <a:p>
            <a:pPr marL="0" indent="0">
              <a:lnSpc>
                <a:spcPct val="120000"/>
              </a:lnSpc>
              <a:spcBef>
                <a:spcPts val="2400"/>
              </a:spcBef>
              <a:buSzTx/>
              <a:buNone/>
              <a:defRPr sz="2000"/>
            </a:pPr>
            <a:r>
              <a:rPr dirty="0"/>
              <a:t>3) </a:t>
            </a:r>
            <a:r>
              <a:rPr lang="en-US" dirty="0" smtClean="0"/>
              <a:t>	</a:t>
            </a:r>
            <a:r>
              <a:rPr dirty="0" smtClean="0"/>
              <a:t>Given </a:t>
            </a:r>
            <a:r>
              <a:rPr dirty="0"/>
              <a:t>a sample of regular and decaf bean varieties, and reference data on off-gassing, the customer will be able to name correct cooling and storage techniques per bean variety.</a:t>
            </a:r>
          </a:p>
          <a:p>
            <a:pPr marL="0" indent="0">
              <a:lnSpc>
                <a:spcPct val="120000"/>
              </a:lnSpc>
              <a:spcBef>
                <a:spcPts val="2400"/>
              </a:spcBef>
              <a:buSzTx/>
              <a:buNone/>
              <a:defRPr sz="2000"/>
            </a:pPr>
            <a:r>
              <a:rPr dirty="0"/>
              <a:t>4) </a:t>
            </a:r>
            <a:r>
              <a:rPr lang="en-US" dirty="0" smtClean="0"/>
              <a:t>	</a:t>
            </a:r>
            <a:r>
              <a:rPr dirty="0" smtClean="0"/>
              <a:t>Given </a:t>
            </a:r>
            <a:r>
              <a:rPr dirty="0"/>
              <a:t>a bean variety marked with optimal roast ranges, cupping characteristics for those roasts, and visual/ aural cues as the bean changes during roasting, a customer will be able to select a roast that suits their palate, and determine the exact time, within 15 seconds, the roast has been achieved, and the cooling process should begin.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960</Words>
  <Application>Microsoft Macintosh PowerPoint</Application>
  <PresentationFormat>Custom</PresentationFormat>
  <Paragraphs>92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Helvetica</vt:lpstr>
      <vt:lpstr>Helvetica Neue</vt:lpstr>
      <vt:lpstr>Hoefler Text</vt:lpstr>
      <vt:lpstr>Palatino</vt:lpstr>
      <vt:lpstr>BrushedCanvas</vt:lpstr>
      <vt:lpstr>How to Roast Your Own Coffee</vt:lpstr>
      <vt:lpstr>PowerPoint Presentation</vt:lpstr>
      <vt:lpstr>Design Overview</vt:lpstr>
      <vt:lpstr>Learning Theory Foundation</vt:lpstr>
      <vt:lpstr>Learning Architecture</vt:lpstr>
      <vt:lpstr>Analysis: Performance + Needs</vt:lpstr>
      <vt:lpstr>Analysis: Target Population</vt:lpstr>
      <vt:lpstr>Task Analysis</vt:lpstr>
      <vt:lpstr>Learning Objectives</vt:lpstr>
      <vt:lpstr>Assessment Techniques</vt:lpstr>
      <vt:lpstr>Examples of Content</vt:lpstr>
      <vt:lpstr>Examples of Content</vt:lpstr>
      <vt:lpstr>Examples of Content</vt:lpstr>
      <vt:lpstr>Interactive Techniques</vt:lpstr>
      <vt:lpstr>Social and Mobile Learning</vt:lpstr>
      <vt:lpstr>Thank  you!</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Roast Your Own Coffee</dc:title>
  <cp:lastModifiedBy>Christopher Stuart</cp:lastModifiedBy>
  <cp:revision>2</cp:revision>
  <dcterms:modified xsi:type="dcterms:W3CDTF">2017-09-15T01:12:23Z</dcterms:modified>
</cp:coreProperties>
</file>